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71" r:id="rId17"/>
    <p:sldId id="272" r:id="rId18"/>
    <p:sldId id="273" r:id="rId19"/>
    <p:sldId id="274" r:id="rId20"/>
    <p:sldId id="275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srgbClr val="050237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srgbClr val="050237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srgbClr val="AEC8E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C82E9-C3B8-42B9-A129-19F5C7178D1E}" type="datetimeFigureOut">
              <a:rPr lang="en-US" smtClean="0"/>
              <a:pPr/>
              <a:t>1/5/16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050237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8B09F9-F4E1-4B2B-9ECA-35A34A786E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9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7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89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srgbClr val="050237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srgbClr val="050237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srgbClr val="AEC8E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A42686-915D-46EC-9C62-EB9A7F01AAC7}" type="datetimeFigureOut">
              <a:rPr lang="en-US" smtClean="0"/>
              <a:pPr/>
              <a:t>1/5/16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050237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B1BE6D-6C66-45BD-9A36-7261A13F76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3639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50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322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2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1788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93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9298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A42686-915D-46EC-9C62-EB9A7F01AAC7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B1BE6D-6C66-45BD-9A36-7261A13F7691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srgbClr val="AEC8E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00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62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42686-915D-46EC-9C62-EB9A7F01AAC7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1BE6D-6C66-45BD-9A36-7261A13F7691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4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19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675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84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3236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93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3C82E9-C3B8-42B9-A129-19F5C7178D1E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B09F9-F4E1-4B2B-9ECA-35A34A786EFA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9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C82E9-C3B8-42B9-A129-19F5C7178D1E}" type="datetimeFigureOut">
              <a:rPr lang="en-US" smtClean="0">
                <a:solidFill>
                  <a:srgbClr val="AEC8E1"/>
                </a:solidFill>
              </a:rPr>
              <a:pPr/>
              <a:t>1/5/16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8B09F9-F4E1-4B2B-9ECA-35A34A786EFA}" type="slidenum">
              <a:rPr lang="en-US" smtClean="0">
                <a:solidFill>
                  <a:srgbClr val="AEC8E1"/>
                </a:solidFill>
              </a:rPr>
              <a:pPr/>
              <a:t>‹#›</a:t>
            </a:fld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srgbClr val="AEC8E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srgbClr val="AEC8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3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srgbClr val="AEC8E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3C82E9-C3B8-42B9-A129-19F5C7178D1E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8B09F9-F4E1-4B2B-9ECA-35A34A786EFA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6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srgbClr val="AEC8E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A42686-915D-46EC-9C62-EB9A7F01AAC7}" type="datetimeFigureOut">
              <a:rPr lang="en-US" smtClean="0">
                <a:solidFill>
                  <a:srgbClr val="050237"/>
                </a:solidFill>
              </a:rPr>
              <a:pPr/>
              <a:t>1/5/16</a:t>
            </a:fld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rgbClr val="050237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B1BE6D-6C66-45BD-9A36-7261A13F7691}" type="slidenum">
              <a:rPr lang="en-US" smtClean="0">
                <a:solidFill>
                  <a:srgbClr val="050237"/>
                </a:solidFill>
              </a:rPr>
              <a:pPr/>
              <a:t>‹#›</a:t>
            </a:fld>
            <a:endParaRPr lang="en-US" dirty="0">
              <a:solidFill>
                <a:srgbClr val="0502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2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Fitness for Life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500" dirty="0" smtClean="0"/>
              <a:t>Unit 5</a:t>
            </a:r>
            <a:endParaRPr lang="en-US" sz="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108670" cy="2473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92249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uch-potato-k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3975" y="1600994"/>
            <a:ext cx="6496050" cy="42862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stages are the following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cle ri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4100" y="1792636"/>
            <a:ext cx="4495800" cy="44283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stages are the following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4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ab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886108"/>
            <a:ext cx="5181600" cy="451231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stages are the following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chael scott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9675" y="1620837"/>
            <a:ext cx="6404650" cy="42465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stages are the following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5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52945"/>
            <a:ext cx="7239000" cy="5791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5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108670" cy="2473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17297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Quackery:</a:t>
            </a:r>
          </a:p>
          <a:p>
            <a:pPr lvl="1"/>
            <a:r>
              <a:rPr lang="en-US" dirty="0" smtClean="0"/>
              <a:t>A method of advertising or selling that uses false claims</a:t>
            </a:r>
          </a:p>
          <a:p>
            <a:pPr lvl="1"/>
            <a:r>
              <a:rPr lang="en-US" dirty="0" smtClean="0"/>
              <a:t>Many products sold as sport supplements, or ergogenic aids, are quack products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Quackery and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8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 ways to detect quackery and fraud:</a:t>
            </a:r>
          </a:p>
          <a:p>
            <a:pPr lvl="1"/>
            <a:r>
              <a:rPr lang="en-US" dirty="0" smtClean="0"/>
              <a:t>1. Check credentials</a:t>
            </a:r>
          </a:p>
          <a:p>
            <a:pPr lvl="1"/>
            <a:r>
              <a:rPr lang="en-US" dirty="0" smtClean="0"/>
              <a:t>2. Be wary of advisors who sell products</a:t>
            </a:r>
          </a:p>
          <a:p>
            <a:pPr lvl="1"/>
            <a:r>
              <a:rPr lang="en-US" dirty="0" smtClean="0"/>
              <a:t>3. Check the organizations of the experts you consult</a:t>
            </a:r>
          </a:p>
          <a:p>
            <a:pPr lvl="1"/>
            <a:r>
              <a:rPr lang="en-US" dirty="0" smtClean="0"/>
              <a:t>4. Be wary of those who promise immediate results</a:t>
            </a:r>
          </a:p>
          <a:p>
            <a:pPr lvl="1"/>
            <a:r>
              <a:rPr lang="en-US" dirty="0" smtClean="0"/>
              <a:t>5. Be suspicious of sales pitches that promise results too good to be true</a:t>
            </a:r>
          </a:p>
          <a:p>
            <a:pPr lvl="1"/>
            <a:r>
              <a:rPr lang="en-US" dirty="0" smtClean="0"/>
              <a:t>6. Be cautious about mail order and internet sales</a:t>
            </a:r>
          </a:p>
          <a:p>
            <a:pPr lvl="1"/>
            <a:r>
              <a:rPr lang="en-US" dirty="0" smtClean="0"/>
              <a:t>7. Be wary of product claims</a:t>
            </a:r>
          </a:p>
          <a:p>
            <a:pPr lvl="1"/>
            <a:r>
              <a:rPr lang="en-US" dirty="0" smtClean="0"/>
              <a:t>8. Be wary of untested products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Quackery and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8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Diet:</a:t>
            </a:r>
          </a:p>
          <a:p>
            <a:pPr lvl="1"/>
            <a:r>
              <a:rPr lang="en-US" dirty="0" smtClean="0"/>
              <a:t>Changing what you eat and how you exercise to be able to lose weight</a:t>
            </a:r>
          </a:p>
          <a:p>
            <a:r>
              <a:rPr lang="en-US" b="1" dirty="0" smtClean="0"/>
              <a:t>Fad Diet:</a:t>
            </a:r>
          </a:p>
          <a:p>
            <a:pPr lvl="1"/>
            <a:r>
              <a:rPr lang="en-US" dirty="0" smtClean="0"/>
              <a:t>A diet that often promises quick results but is usually nutritionally unbalanced</a:t>
            </a:r>
          </a:p>
          <a:p>
            <a:r>
              <a:rPr lang="en-US" b="1" dirty="0" smtClean="0"/>
              <a:t>Food Supplements:</a:t>
            </a:r>
          </a:p>
          <a:p>
            <a:pPr lvl="1"/>
            <a:r>
              <a:rPr lang="en-US" dirty="0" smtClean="0"/>
              <a:t>A product intended to add to a person’s nutritional intake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Diets and Supplements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3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Health Education Teacher:</a:t>
            </a:r>
          </a:p>
          <a:p>
            <a:pPr lvl="1"/>
            <a:r>
              <a:rPr lang="en-US" dirty="0" smtClean="0"/>
              <a:t>Someone who can teach and answer concerns about general health</a:t>
            </a:r>
          </a:p>
          <a:p>
            <a:r>
              <a:rPr lang="en-US" b="1" dirty="0" smtClean="0"/>
              <a:t>Dietitian:</a:t>
            </a:r>
          </a:p>
          <a:p>
            <a:pPr lvl="1"/>
            <a:r>
              <a:rPr lang="en-US" dirty="0" smtClean="0"/>
              <a:t>Offers advice about diet and nutrition</a:t>
            </a:r>
          </a:p>
          <a:p>
            <a:r>
              <a:rPr lang="en-US" b="1" dirty="0" smtClean="0"/>
              <a:t>Nutritionist:</a:t>
            </a:r>
          </a:p>
          <a:p>
            <a:pPr lvl="1"/>
            <a:r>
              <a:rPr lang="en-US" dirty="0" smtClean="0"/>
              <a:t>Someone who can recommend diet and nutrition guidelines</a:t>
            </a:r>
          </a:p>
          <a:p>
            <a:r>
              <a:rPr lang="en-US" b="1" dirty="0" smtClean="0"/>
              <a:t>Registered Physical Therapist:</a:t>
            </a:r>
          </a:p>
          <a:p>
            <a:pPr lvl="1"/>
            <a:r>
              <a:rPr lang="en-US" dirty="0" smtClean="0"/>
              <a:t>Someone who can treat and recommend fitness </a:t>
            </a:r>
            <a:r>
              <a:rPr lang="en-US" b="1" dirty="0" smtClean="0"/>
              <a:t>exercises</a:t>
            </a:r>
          </a:p>
          <a:p>
            <a:r>
              <a:rPr lang="en-US" b="1" dirty="0" smtClean="0"/>
              <a:t>Medical Doctor:</a:t>
            </a:r>
          </a:p>
          <a:p>
            <a:pPr lvl="1"/>
            <a:r>
              <a:rPr lang="en-US" dirty="0" smtClean="0"/>
              <a:t>Someone who can diagnose and recommend a fitness and diet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Certified Health Professionals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6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108670" cy="2473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4960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2711" y="2133600"/>
            <a:ext cx="3698578" cy="430160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Breif</a:t>
            </a:r>
            <a:r>
              <a:rPr lang="en-US" dirty="0" smtClean="0"/>
              <a:t> Summary of the results of your fitness Self </a:t>
            </a:r>
            <a:r>
              <a:rPr lang="en-US" dirty="0" err="1" smtClean="0"/>
              <a:t>Assesmnets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Ex.  Fitness Gram</a:t>
            </a:r>
          </a:p>
          <a:p>
            <a:endParaRPr lang="en-US" dirty="0"/>
          </a:p>
          <a:p>
            <a:r>
              <a:rPr lang="en-US" dirty="0" smtClean="0"/>
              <a:t>What are we testing? Why is a fitness profile important when planning a program?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Fitness Profile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90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dirty="0" smtClean="0"/>
              <a:t>Steps to </a:t>
            </a:r>
            <a:r>
              <a:rPr lang="en-US" smtClean="0"/>
              <a:t>Program Planning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Info</a:t>
            </a:r>
          </a:p>
          <a:p>
            <a:r>
              <a:rPr lang="en-US" dirty="0" smtClean="0"/>
              <a:t>Consider a Variety of Activities</a:t>
            </a:r>
          </a:p>
          <a:p>
            <a:r>
              <a:rPr lang="en-US" dirty="0" smtClean="0"/>
              <a:t>Set Goals</a:t>
            </a:r>
          </a:p>
          <a:p>
            <a:r>
              <a:rPr lang="en-US" dirty="0" smtClean="0"/>
              <a:t>Structure Your Program</a:t>
            </a:r>
          </a:p>
          <a:p>
            <a:r>
              <a:rPr lang="en-US" dirty="0" smtClean="0"/>
              <a:t>Plan and Write it Down</a:t>
            </a:r>
          </a:p>
          <a:p>
            <a:r>
              <a:rPr lang="en-US" dirty="0" smtClean="0"/>
              <a:t>Evaluate Your Program after you have tried it</a:t>
            </a:r>
          </a:p>
          <a:p>
            <a:endParaRPr lang="en-US" dirty="0"/>
          </a:p>
          <a:p>
            <a:r>
              <a:rPr lang="en-US" dirty="0" smtClean="0"/>
              <a:t>Why is program planning important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8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Short Term Goals</a:t>
            </a:r>
          </a:p>
          <a:p>
            <a:pPr lvl="1"/>
            <a:r>
              <a:rPr lang="en-US" dirty="0" smtClean="0"/>
              <a:t>A short term goal is any goal that is 30 days or less</a:t>
            </a:r>
          </a:p>
          <a:p>
            <a:pPr lvl="2"/>
            <a:r>
              <a:rPr lang="en-US" dirty="0" smtClean="0"/>
              <a:t>Example: I am going to do 50 crunches a day for the next two weeks</a:t>
            </a:r>
          </a:p>
          <a:p>
            <a:endParaRPr lang="en-US" dirty="0" smtClean="0"/>
          </a:p>
          <a:p>
            <a:r>
              <a:rPr lang="en-US" b="1" dirty="0" smtClean="0"/>
              <a:t>Long Term Goals</a:t>
            </a:r>
          </a:p>
          <a:p>
            <a:pPr lvl="1"/>
            <a:r>
              <a:rPr lang="en-US" dirty="0" smtClean="0"/>
              <a:t>A long term goal is any goal that is 31 days or more</a:t>
            </a:r>
          </a:p>
          <a:p>
            <a:pPr lvl="2"/>
            <a:r>
              <a:rPr lang="en-US" dirty="0" smtClean="0"/>
              <a:t>Example: I am going to 1,000 crunches over the next two months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Short Term vs. Long Term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en-US" dirty="0" smtClean="0"/>
              <a:t>1. Be realistic</a:t>
            </a:r>
          </a:p>
          <a:p>
            <a:pPr marL="624078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Be specific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Personalize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Put your goals in writing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Know the reasons for setting goals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Consider goals for all parts of fitness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7. Self-assess periodically and keep logs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Steps to Setting Fitness Goals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67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8. Focus on improvement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9. Set new goals periodically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10. Revise if necessary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11. Reward yourself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12. Participate in activities with others who have similar abilities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13. Consider maintenance goals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13 Steps to Setting Fitness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5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Skill</a:t>
            </a:r>
          </a:p>
          <a:p>
            <a:pPr lvl="1"/>
            <a:r>
              <a:rPr lang="en-US" dirty="0"/>
              <a:t>The ability to do something efficiently</a:t>
            </a:r>
          </a:p>
          <a:p>
            <a:endParaRPr lang="en-US" dirty="0" smtClean="0"/>
          </a:p>
          <a:p>
            <a:r>
              <a:rPr lang="en-US" b="1" dirty="0" smtClean="0"/>
              <a:t>Motor Skill: </a:t>
            </a:r>
          </a:p>
          <a:p>
            <a:pPr lvl="1"/>
            <a:r>
              <a:rPr lang="en-US" dirty="0" smtClean="0"/>
              <a:t>The ability to do things such as walking, running or jumping</a:t>
            </a:r>
          </a:p>
          <a:p>
            <a:endParaRPr lang="en-US" dirty="0" smtClean="0"/>
          </a:p>
          <a:p>
            <a:r>
              <a:rPr lang="en-US" b="1" dirty="0" smtClean="0"/>
              <a:t>Sport Skill: </a:t>
            </a:r>
          </a:p>
          <a:p>
            <a:pPr lvl="1"/>
            <a:r>
              <a:rPr lang="en-US" dirty="0" smtClean="0"/>
              <a:t>The ability to do things such as throwing, catching and kicking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Self Management Skill: </a:t>
            </a:r>
          </a:p>
          <a:p>
            <a:pPr lvl="1"/>
            <a:r>
              <a:rPr lang="en-US" dirty="0" smtClean="0"/>
              <a:t>Skills that help you to remain active and healthy throughout life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6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Couch potato: </a:t>
            </a:r>
          </a:p>
          <a:p>
            <a:pPr lvl="1"/>
            <a:r>
              <a:rPr lang="en-US" dirty="0" smtClean="0"/>
              <a:t>one who has a sedentary lifestyle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Inactive Thinker: </a:t>
            </a:r>
          </a:p>
          <a:p>
            <a:pPr lvl="1"/>
            <a:r>
              <a:rPr lang="en-US" dirty="0" smtClean="0"/>
              <a:t>one who is active sometimes, but is really inconsistent and thinks often about becoming active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Planner: </a:t>
            </a:r>
          </a:p>
          <a:p>
            <a:pPr lvl="1"/>
            <a:r>
              <a:rPr lang="en-US" dirty="0" smtClean="0"/>
              <a:t>one who just bought exercise equipment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Stages of Personal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8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Activator: </a:t>
            </a:r>
          </a:p>
          <a:p>
            <a:pPr lvl="1"/>
            <a:r>
              <a:rPr lang="en-US" dirty="0" smtClean="0"/>
              <a:t>one who is sometimes active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Active exerciser: </a:t>
            </a:r>
          </a:p>
          <a:p>
            <a:pPr lvl="1"/>
            <a:r>
              <a:rPr lang="en-US" dirty="0" smtClean="0"/>
              <a:t>one who is active nearly every day of the week and keeps themselves in good physical shape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percentage of teens could be classified as couch potatoes? </a:t>
            </a:r>
          </a:p>
          <a:p>
            <a:pPr lvl="1"/>
            <a:r>
              <a:rPr lang="en-US" dirty="0" smtClean="0"/>
              <a:t>14%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Stages of Personal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illian michae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524000"/>
            <a:ext cx="3352800" cy="50383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stages are the following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1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stlake Theme">
  <a:themeElements>
    <a:clrScheme name="Custom 1">
      <a:dk1>
        <a:srgbClr val="050237"/>
      </a:dk1>
      <a:lt1>
        <a:srgbClr val="AEC8E1"/>
      </a:lt1>
      <a:dk2>
        <a:srgbClr val="050237"/>
      </a:dk2>
      <a:lt2>
        <a:srgbClr val="AEC8E1"/>
      </a:lt2>
      <a:accent1>
        <a:srgbClr val="050237"/>
      </a:accent1>
      <a:accent2>
        <a:srgbClr val="C5B358"/>
      </a:accent2>
      <a:accent3>
        <a:srgbClr val="AEC8E1"/>
      </a:accent3>
      <a:accent4>
        <a:srgbClr val="C5B358"/>
      </a:accent4>
      <a:accent5>
        <a:srgbClr val="AEC8E1"/>
      </a:accent5>
      <a:accent6>
        <a:srgbClr val="AEC8E1"/>
      </a:accent6>
      <a:hlink>
        <a:srgbClr val="C5B358"/>
      </a:hlink>
      <a:folHlink>
        <a:srgbClr val="05023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estlake Theme">
  <a:themeElements>
    <a:clrScheme name="Custom 1">
      <a:dk1>
        <a:srgbClr val="050237"/>
      </a:dk1>
      <a:lt1>
        <a:srgbClr val="AEC8E1"/>
      </a:lt1>
      <a:dk2>
        <a:srgbClr val="050237"/>
      </a:dk2>
      <a:lt2>
        <a:srgbClr val="AEC8E1"/>
      </a:lt2>
      <a:accent1>
        <a:srgbClr val="050237"/>
      </a:accent1>
      <a:accent2>
        <a:srgbClr val="C5B358"/>
      </a:accent2>
      <a:accent3>
        <a:srgbClr val="AEC8E1"/>
      </a:accent3>
      <a:accent4>
        <a:srgbClr val="AEC8E1"/>
      </a:accent4>
      <a:accent5>
        <a:srgbClr val="AEC8E1"/>
      </a:accent5>
      <a:accent6>
        <a:srgbClr val="AEC8E1"/>
      </a:accent6>
      <a:hlink>
        <a:srgbClr val="AEC8E1"/>
      </a:hlink>
      <a:folHlink>
        <a:srgbClr val="AEC8E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635</Words>
  <Application>Microsoft Macintosh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Westlake Theme</vt:lpstr>
      <vt:lpstr>1_Westlake Theme</vt:lpstr>
      <vt:lpstr>Fitness for Life </vt:lpstr>
      <vt:lpstr>Chapter 5 </vt:lpstr>
      <vt:lpstr>Short Term vs. Long Term Goals</vt:lpstr>
      <vt:lpstr>13 Steps to Setting Fitness Goals</vt:lpstr>
      <vt:lpstr>13 Steps to Setting Fitness Goals</vt:lpstr>
      <vt:lpstr>Skill</vt:lpstr>
      <vt:lpstr>5 Stages of Personal Fitness</vt:lpstr>
      <vt:lpstr>5 Stages of Personal Fitness</vt:lpstr>
      <vt:lpstr>What stages are the following people?</vt:lpstr>
      <vt:lpstr>What stages are the following people?</vt:lpstr>
      <vt:lpstr>What stages are the following people?</vt:lpstr>
      <vt:lpstr>What stages are the following people?</vt:lpstr>
      <vt:lpstr>What stages are the following people?</vt:lpstr>
      <vt:lpstr>FOOD LOG</vt:lpstr>
      <vt:lpstr>Chapter 15 </vt:lpstr>
      <vt:lpstr>Quackery and Fraud</vt:lpstr>
      <vt:lpstr>Quackery and Fraud</vt:lpstr>
      <vt:lpstr>Diets and Supplements</vt:lpstr>
      <vt:lpstr>Certified Health Professionals</vt:lpstr>
      <vt:lpstr>Chapter 18</vt:lpstr>
      <vt:lpstr>Fitness Profile </vt:lpstr>
      <vt:lpstr>Program Planning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asduser</dc:creator>
  <cp:lastModifiedBy>Daren Ward</cp:lastModifiedBy>
  <cp:revision>12</cp:revision>
  <dcterms:created xsi:type="dcterms:W3CDTF">2014-05-29T14:16:51Z</dcterms:created>
  <dcterms:modified xsi:type="dcterms:W3CDTF">2016-01-05T16:54:09Z</dcterms:modified>
</cp:coreProperties>
</file>