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305" r:id="rId3"/>
    <p:sldId id="315" r:id="rId4"/>
    <p:sldId id="258" r:id="rId5"/>
    <p:sldId id="259" r:id="rId6"/>
    <p:sldId id="314" r:id="rId7"/>
    <p:sldId id="260" r:id="rId8"/>
    <p:sldId id="306" r:id="rId9"/>
    <p:sldId id="261" r:id="rId10"/>
    <p:sldId id="262" r:id="rId11"/>
    <p:sldId id="263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43" autoAdjust="0"/>
    <p:restoredTop sz="93692"/>
  </p:normalViewPr>
  <p:slideViewPr>
    <p:cSldViewPr>
      <p:cViewPr varScale="1">
        <p:scale>
          <a:sx n="66" d="100"/>
          <a:sy n="66" d="100"/>
        </p:scale>
        <p:origin x="6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2B3DB-4F53-460E-BFD7-732136918CB7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1977A-3C8A-48B3-98DF-7A69EBF3A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4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F65DF3-538E-4A76-B888-CF735EB378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226108" indent="-2261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USDA has had a long history with food guidance dating back into the early 20</a:t>
            </a:r>
            <a:r>
              <a:rPr lang="en-US" baseline="30000" dirty="0"/>
              <a:t>th</a:t>
            </a:r>
            <a:r>
              <a:rPr lang="en-US" dirty="0"/>
              <a:t> century.  </a:t>
            </a:r>
          </a:p>
          <a:p>
            <a:pPr marL="226108" indent="-2261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Looking back over this history, many different food guides have been used.  They represented health and nutrition concerns of the time when they were introduced.  </a:t>
            </a:r>
          </a:p>
          <a:p>
            <a:pPr marL="226108" indent="-2261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For example, </a:t>
            </a:r>
          </a:p>
          <a:p>
            <a:pPr marL="226108" indent="-226108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/>
              <a:t>In the 1940’s the wartime food guide promoted eating foods that provided the vitamins and minerals needed to prevent deficiencies.  </a:t>
            </a:r>
          </a:p>
          <a:p>
            <a:pPr marL="226108" indent="-226108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/>
              <a:t>In the 1950’s-1960’s the 7 food groups were simplified into a “Food for Fitness” guide, which was commonly called “The Basic Four.”  </a:t>
            </a:r>
          </a:p>
          <a:p>
            <a:pPr marL="226108" indent="-226108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/>
              <a:t>By the later 1970’s, concerns about dietary excess lead USDA to issue “The Hassle-Free Daily Food Guide,” which included a “caution” group of fats, sweets, and alcohol. </a:t>
            </a:r>
          </a:p>
          <a:p>
            <a:pPr marL="226108" indent="-2261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226108" indent="-2261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All of these food guides preceded the introduction of the original Food Guide Pyramid in 1992.</a:t>
            </a:r>
          </a:p>
          <a:p>
            <a:pPr marL="226108" indent="-2261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226108" indent="-2261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NOTE TO PRESENTER:  The food guides pictured above are--</a:t>
            </a:r>
          </a:p>
          <a:p>
            <a:pPr marL="226108" indent="-2261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1916:  Food for Young Children</a:t>
            </a:r>
          </a:p>
          <a:p>
            <a:pPr marL="226108" indent="-2261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1940s (1946):  National Food Guide (commonly called “The Basic Seven”)</a:t>
            </a:r>
          </a:p>
          <a:p>
            <a:pPr marL="226108" indent="-2261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1950s-1960s (1956):  Food for Fitness—A Daily Food Guide (commonly called “The Basic Four”)</a:t>
            </a:r>
          </a:p>
          <a:p>
            <a:pPr marL="226108" indent="-2261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1970s (1979):  Hassle-Free Guide to a Better Diet</a:t>
            </a:r>
          </a:p>
          <a:p>
            <a:pPr marL="226108" indent="-2261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1992:  Food Guide Pyramid</a:t>
            </a:r>
          </a:p>
          <a:p>
            <a:pPr marL="226108" indent="-2261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2005:  MyPyramid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Barley, wheat, spaghetti, brown rice, oatmeal, fruits have fiber, vegetables</a:t>
            </a:r>
          </a:p>
          <a:p>
            <a:endParaRPr lang="en-US" dirty="0" smtClean="0"/>
          </a:p>
          <a:p>
            <a:r>
              <a:rPr lang="en-US" dirty="0" smtClean="0"/>
              <a:t>-Tough type of carbohydrate that the body cannot digest.</a:t>
            </a:r>
          </a:p>
          <a:p>
            <a:endParaRPr lang="en-US" dirty="0" smtClean="0"/>
          </a:p>
          <a:p>
            <a:r>
              <a:rPr lang="en-US" dirty="0" smtClean="0"/>
              <a:t>Eating 20- 35 grams per day. Fruits,</a:t>
            </a:r>
            <a:r>
              <a:rPr lang="en-US" baseline="0" dirty="0" smtClean="0"/>
              <a:t> veggies, and whole grains.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3F3E5-9BDF-4DFF-A3AE-94C03D6A16D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 My 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1977A-3C8A-48B3-98DF-7A69EBF3A3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1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Students into groups and rotate</a:t>
            </a:r>
            <a:r>
              <a:rPr lang="en-US" baseline="0" dirty="0" smtClean="0"/>
              <a:t> through each food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3F3E5-9BDF-4DFF-A3AE-94C03D6A16D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www.cbsnews.com</a:t>
            </a:r>
            <a:r>
              <a:rPr lang="en-US" dirty="0" smtClean="0"/>
              <a:t>/news/how-</a:t>
            </a:r>
            <a:r>
              <a:rPr lang="en-US" dirty="0" err="1" smtClean="0"/>
              <a:t>americans</a:t>
            </a:r>
            <a:r>
              <a:rPr lang="en-US" dirty="0" smtClean="0"/>
              <a:t>-eat-today/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1977A-3C8A-48B3-98DF-7A69EBF3A3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0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Unhealthy</a:t>
            </a:r>
            <a:r>
              <a:rPr lang="en-US" baseline="0" dirty="0" smtClean="0"/>
              <a:t> high carbs: </a:t>
            </a:r>
          </a:p>
          <a:p>
            <a:r>
              <a:rPr lang="en-US" dirty="0" smtClean="0"/>
              <a:t>Cereals, crackers, potatoes, </a:t>
            </a:r>
          </a:p>
          <a:p>
            <a:r>
              <a:rPr lang="en-US" dirty="0" smtClean="0"/>
              <a:t>Healthy high carbs: veggies,</a:t>
            </a:r>
            <a:r>
              <a:rPr lang="en-US" baseline="0" dirty="0" smtClean="0"/>
              <a:t> legumes (beans), whole grains, fruit, nuts, and yogurt.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Simple- sugar such as fructose (fruit) and lactose (milk) Naturally </a:t>
            </a:r>
          </a:p>
          <a:p>
            <a:r>
              <a:rPr lang="en-US" baseline="0" dirty="0" smtClean="0"/>
              <a:t>Complex- are bread, pasta, beans, and root veggies, potatoes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3F3E5-9BDF-4DFF-A3AE-94C03D6A16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 Vegetable oils are healthy </a:t>
            </a:r>
          </a:p>
          <a:p>
            <a:endParaRPr lang="en-US" dirty="0" smtClean="0"/>
          </a:p>
          <a:p>
            <a:r>
              <a:rPr lang="en-US" dirty="0" smtClean="0"/>
              <a:t>Saturated and unsaturated</a:t>
            </a:r>
            <a:r>
              <a:rPr lang="en-US" baseline="0" dirty="0" smtClean="0"/>
              <a:t> fatty acids: good and healthy oils, butter, milks</a:t>
            </a:r>
          </a:p>
          <a:p>
            <a:endParaRPr lang="en-US" dirty="0" smtClean="0"/>
          </a:p>
          <a:p>
            <a:r>
              <a:rPr lang="en-US" dirty="0" smtClean="0"/>
              <a:t>Unsaturated fats- are in palm oils, canola oils and fish- good fats!!!</a:t>
            </a:r>
          </a:p>
          <a:p>
            <a:endParaRPr lang="en-US" dirty="0" smtClean="0"/>
          </a:p>
          <a:p>
            <a:r>
              <a:rPr lang="en-US" dirty="0" smtClean="0"/>
              <a:t>Trans fatty acids-</a:t>
            </a:r>
            <a:r>
              <a:rPr lang="en-US" baseline="0" dirty="0" smtClean="0"/>
              <a:t> are the ones in donuts and cookies and fried foods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3F3E5-9BDF-4DFF-A3AE-94C03D6A16D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protein- includes all</a:t>
            </a:r>
            <a:r>
              <a:rPr lang="en-US" baseline="0" dirty="0" smtClean="0"/>
              <a:t> 9 essential amino acids these are the animal foods</a:t>
            </a:r>
            <a:endParaRPr lang="en-US" dirty="0" smtClean="0"/>
          </a:p>
          <a:p>
            <a:r>
              <a:rPr lang="en-US" dirty="0" smtClean="0"/>
              <a:t>Incomplete</a:t>
            </a:r>
            <a:r>
              <a:rPr lang="en-US" baseline="0" dirty="0" smtClean="0"/>
              <a:t> protein- lacking 1 or more of  the 9 essential amino acids- Non animal base foods. Grains, nuts, beans, seeds, peas, and corn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3F3E5-9BDF-4DFF-A3AE-94C03D6A16D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3F3E5-9BDF-4DFF-A3AE-94C03D6A16D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3F3E5-9BDF-4DFF-A3AE-94C03D6A16D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9048-1BDD-4753-8A23-24BC4E260377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732E6E5-4994-41A9-B2B8-53F3544E3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9048-1BDD-4753-8A23-24BC4E260377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E6E5-4994-41A9-B2B8-53F3544E3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9048-1BDD-4753-8A23-24BC4E260377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E6E5-4994-41A9-B2B8-53F3544E3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9048-1BDD-4753-8A23-24BC4E260377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E6E5-4994-41A9-B2B8-53F3544E3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9048-1BDD-4753-8A23-24BC4E260377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32E6E5-4994-41A9-B2B8-53F3544E3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9048-1BDD-4753-8A23-24BC4E260377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E6E5-4994-41A9-B2B8-53F3544E3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9048-1BDD-4753-8A23-24BC4E260377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E6E5-4994-41A9-B2B8-53F3544E3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9048-1BDD-4753-8A23-24BC4E260377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E6E5-4994-41A9-B2B8-53F3544E3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9048-1BDD-4753-8A23-24BC4E260377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E6E5-4994-41A9-B2B8-53F3544E3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9048-1BDD-4753-8A23-24BC4E260377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E6E5-4994-41A9-B2B8-53F3544E3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9048-1BDD-4753-8A23-24BC4E260377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32E6E5-4994-41A9-B2B8-53F3544E3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5B9048-1BDD-4753-8A23-24BC4E260377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732E6E5-4994-41A9-B2B8-53F3544E3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gi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934200" cy="2667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NUTRITION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0"/>
            <a:ext cx="89916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 to Increase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905000"/>
            <a:ext cx="678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Make half your plate fruits and vegetables.</a:t>
            </a:r>
          </a:p>
          <a:p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Make at least half your grains whole grains.</a:t>
            </a:r>
          </a:p>
          <a:p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Switch to fat-free or low fat (1%) milk.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91000"/>
            <a:ext cx="263368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038600"/>
            <a:ext cx="2305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p Arrow 5"/>
          <p:cNvSpPr/>
          <p:nvPr/>
        </p:nvSpPr>
        <p:spPr>
          <a:xfrm>
            <a:off x="5638800" y="228601"/>
            <a:ext cx="1318469" cy="2362200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 to Reduce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600200"/>
            <a:ext cx="579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Compare sodium in foods like soup, bread, and frozen meals—and choose the foods with lower numbers.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Drink water instead of sugary drinks.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581400"/>
            <a:ext cx="2514600" cy="268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4800600" y="609600"/>
            <a:ext cx="822960" cy="82296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914400"/>
            <a:ext cx="7772400" cy="1143000"/>
          </a:xfrm>
        </p:spPr>
        <p:txBody>
          <a:bodyPr/>
          <a:lstStyle/>
          <a:p>
            <a:r>
              <a:rPr lang="en-US" b="1" dirty="0" smtClean="0"/>
              <a:t>Carbohydrates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90600" y="2438400"/>
            <a:ext cx="33051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Our major source of energy</a:t>
            </a:r>
          </a:p>
          <a:p>
            <a:r>
              <a:rPr lang="en-US" dirty="0" smtClean="0"/>
              <a:t>AKA: Sugars, starches, </a:t>
            </a:r>
            <a:r>
              <a:rPr lang="en-US" dirty="0" err="1" smtClean="0"/>
              <a:t>carbs</a:t>
            </a:r>
            <a:endParaRPr lang="en-US" dirty="0" smtClean="0"/>
          </a:p>
          <a:p>
            <a:r>
              <a:rPr lang="en-US" dirty="0" smtClean="0"/>
              <a:t>Found in grains, sugar, fruits, vegetables</a:t>
            </a:r>
          </a:p>
          <a:p>
            <a:r>
              <a:rPr lang="en-US" dirty="0" smtClean="0"/>
              <a:t>70% of our calories should come from carbohydrates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57200" y="-381000"/>
            <a:ext cx="8229600" cy="1470025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Six Essential Nutrients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Fat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19200" y="1752600"/>
            <a:ext cx="3041482" cy="22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Energy storage</a:t>
            </a:r>
          </a:p>
          <a:p>
            <a:r>
              <a:rPr lang="en-US" dirty="0" smtClean="0"/>
              <a:t>AKA: oils and lipids</a:t>
            </a:r>
          </a:p>
          <a:p>
            <a:r>
              <a:rPr lang="en-US" dirty="0" smtClean="0"/>
              <a:t>15-25% of our calories should come from fat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Protein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4147" r="9061"/>
          <a:stretch>
            <a:fillRect/>
          </a:stretch>
        </p:blipFill>
        <p:spPr bwMode="auto">
          <a:xfrm rot="16200000">
            <a:off x="402642" y="4034266"/>
            <a:ext cx="2410852" cy="180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Repairs and builds muscle</a:t>
            </a:r>
          </a:p>
          <a:p>
            <a:r>
              <a:rPr lang="en-US" dirty="0" smtClean="0"/>
              <a:t>Found in meat, beans, grains</a:t>
            </a:r>
          </a:p>
          <a:p>
            <a:r>
              <a:rPr lang="en-US" dirty="0" smtClean="0"/>
              <a:t>Complete (animal foods) vs. incomplete (Non-animal based foods)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Vitamins and Minerals 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1453" r="11529"/>
          <a:stretch>
            <a:fillRect/>
          </a:stretch>
        </p:blipFill>
        <p:spPr bwMode="auto">
          <a:xfrm rot="16200000">
            <a:off x="318381" y="1822987"/>
            <a:ext cx="332564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581400" y="1295400"/>
            <a:ext cx="5257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Vitamins are organic substances (made by plants or animals). Fat and water soluble.</a:t>
            </a:r>
          </a:p>
          <a:p>
            <a:r>
              <a:rPr lang="en-US" dirty="0" smtClean="0"/>
              <a:t>Minerals are inorganic  elements(come from the earth), cannot be created in body.</a:t>
            </a:r>
          </a:p>
          <a:p>
            <a:r>
              <a:rPr lang="en-US" dirty="0" smtClean="0"/>
              <a:t>Both are needed for growth and development.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Water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38561" y="4167162"/>
            <a:ext cx="1499840" cy="18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helps the body transport nutrients and flush out waste</a:t>
            </a:r>
          </a:p>
          <a:p>
            <a:r>
              <a:rPr lang="en-US" dirty="0" smtClean="0"/>
              <a:t>Body is 55-78% water depending on body size.</a:t>
            </a:r>
          </a:p>
          <a:p>
            <a:r>
              <a:rPr lang="en-US" dirty="0" smtClean="0"/>
              <a:t>We need about 8 cups of water daily</a:t>
            </a:r>
          </a:p>
          <a:p>
            <a:pPr>
              <a:buNone/>
            </a:pPr>
            <a:r>
              <a:rPr lang="en-US" dirty="0" smtClean="0"/>
              <a:t>	(LOTS more in hot weather or while exercising)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</a:t>
            </a:r>
            <a:endParaRPr lang="en-US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3581400"/>
            <a:ext cx="192024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Indigestible plant material</a:t>
            </a:r>
          </a:p>
          <a:p>
            <a:r>
              <a:rPr lang="en-US" dirty="0" smtClean="0"/>
              <a:t>Keeps our digestive system moving</a:t>
            </a:r>
          </a:p>
          <a:p>
            <a:r>
              <a:rPr lang="en-US" dirty="0" smtClean="0"/>
              <a:t>Helps prevent some types of cancer</a:t>
            </a:r>
          </a:p>
          <a:p>
            <a:r>
              <a:rPr lang="en-US" dirty="0" smtClean="0"/>
              <a:t>Only found in WHOLE grains and lentils</a:t>
            </a:r>
          </a:p>
          <a:p>
            <a:r>
              <a:rPr lang="en-US" dirty="0" smtClean="0"/>
              <a:t>Most Americans only get 1/5 of what they need.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Prompt: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3962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Why do you think obesity is on the rise in the United States?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293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0"/>
            <a:ext cx="8077200" cy="3581400"/>
          </a:xfrm>
        </p:spPr>
        <p:txBody>
          <a:bodyPr>
            <a:normAutofit/>
          </a:bodyPr>
          <a:lstStyle/>
          <a:p>
            <a:pPr marL="742950" indent="-742950">
              <a:buSzPct val="100000"/>
              <a:buBlip>
                <a:blip r:embed="rId2"/>
              </a:buBlip>
            </a:pPr>
            <a:r>
              <a:rPr lang="en-US" dirty="0"/>
              <a:t>Evaluate how the </a:t>
            </a:r>
            <a:r>
              <a:rPr lang="en-US" dirty="0" smtClean="0"/>
              <a:t>Food Pyramid/My Plate </a:t>
            </a:r>
            <a:r>
              <a:rPr lang="en-US" dirty="0"/>
              <a:t>can enhance </a:t>
            </a:r>
            <a:r>
              <a:rPr lang="en-US" dirty="0" smtClean="0"/>
              <a:t>proper </a:t>
            </a:r>
            <a:r>
              <a:rPr lang="en-US" dirty="0"/>
              <a:t>nutritional choice. </a:t>
            </a:r>
            <a:br>
              <a:rPr lang="en-US" dirty="0"/>
            </a:br>
            <a:r>
              <a:rPr lang="en-US" dirty="0" smtClean="0"/>
              <a:t>---  Analyze </a:t>
            </a:r>
            <a:r>
              <a:rPr lang="en-US" dirty="0"/>
              <a:t>and employ healthy food choices </a:t>
            </a:r>
          </a:p>
        </p:txBody>
      </p:sp>
      <p:pic>
        <p:nvPicPr>
          <p:cNvPr id="4" name="Picture 3" descr="Screen Shot 2017-07-06 at 3.48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3048000" cy="2786209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895601" y="152401"/>
            <a:ext cx="6019800" cy="1447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None/>
            </a:pPr>
            <a:r>
              <a:rPr lang="en-US" dirty="0" smtClean="0"/>
              <a:t> Learning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2" descr="MyPyram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343400"/>
            <a:ext cx="2895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" y="45085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>
                <a:cs typeface="Arial" charset="0"/>
              </a:rPr>
              <a:t>History of USDA’s Food Guidance</a:t>
            </a:r>
            <a:endParaRPr lang="en-US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399" y="2133599"/>
            <a:ext cx="1828801" cy="177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scan-08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1288" y="2438400"/>
            <a:ext cx="12414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scan-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4603750"/>
            <a:ext cx="20002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371600"/>
            <a:ext cx="2279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Line 15"/>
          <p:cNvSpPr>
            <a:spLocks noChangeShapeType="1"/>
          </p:cNvSpPr>
          <p:nvPr/>
        </p:nvSpPr>
        <p:spPr bwMode="auto">
          <a:xfrm flipV="1">
            <a:off x="3352800" y="5486400"/>
            <a:ext cx="685800" cy="3048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Text Box 17"/>
          <p:cNvSpPr txBox="1">
            <a:spLocks noChangeArrowheads="1"/>
          </p:cNvSpPr>
          <p:nvPr/>
        </p:nvSpPr>
        <p:spPr bwMode="auto">
          <a:xfrm>
            <a:off x="2743200" y="2514600"/>
            <a:ext cx="8159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1940s</a:t>
            </a:r>
          </a:p>
        </p:txBody>
      </p:sp>
      <p:sp>
        <p:nvSpPr>
          <p:cNvPr id="17417" name="Text Box 18"/>
          <p:cNvSpPr txBox="1">
            <a:spLocks noChangeArrowheads="1"/>
          </p:cNvSpPr>
          <p:nvPr/>
        </p:nvSpPr>
        <p:spPr bwMode="auto">
          <a:xfrm>
            <a:off x="1524000" y="6172200"/>
            <a:ext cx="15144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1950s-1960s</a:t>
            </a:r>
          </a:p>
        </p:txBody>
      </p:sp>
      <p:sp>
        <p:nvSpPr>
          <p:cNvPr id="17418" name="Text Box 19"/>
          <p:cNvSpPr txBox="1">
            <a:spLocks noChangeArrowheads="1"/>
          </p:cNvSpPr>
          <p:nvPr/>
        </p:nvSpPr>
        <p:spPr bwMode="auto">
          <a:xfrm>
            <a:off x="4572000" y="3052763"/>
            <a:ext cx="914400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1970s</a:t>
            </a:r>
          </a:p>
        </p:txBody>
      </p:sp>
      <p:sp>
        <p:nvSpPr>
          <p:cNvPr id="17419" name="Text Box 20"/>
          <p:cNvSpPr txBox="1">
            <a:spLocks noChangeArrowheads="1"/>
          </p:cNvSpPr>
          <p:nvPr/>
        </p:nvSpPr>
        <p:spPr bwMode="auto">
          <a:xfrm>
            <a:off x="7162800" y="1828800"/>
            <a:ext cx="7016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1992</a:t>
            </a:r>
          </a:p>
        </p:txBody>
      </p:sp>
      <p:sp>
        <p:nvSpPr>
          <p:cNvPr id="17420" name="Text Box 21"/>
          <p:cNvSpPr txBox="1">
            <a:spLocks noChangeArrowheads="1"/>
          </p:cNvSpPr>
          <p:nvPr/>
        </p:nvSpPr>
        <p:spPr bwMode="auto">
          <a:xfrm>
            <a:off x="8001000" y="4495800"/>
            <a:ext cx="7016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2005</a:t>
            </a:r>
          </a:p>
        </p:txBody>
      </p:sp>
      <p:sp>
        <p:nvSpPr>
          <p:cNvPr id="17421" name="Line 22"/>
          <p:cNvSpPr>
            <a:spLocks noChangeShapeType="1"/>
          </p:cNvSpPr>
          <p:nvPr/>
        </p:nvSpPr>
        <p:spPr bwMode="auto">
          <a:xfrm>
            <a:off x="1828800" y="4038600"/>
            <a:ext cx="0" cy="4572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23"/>
          <p:cNvSpPr>
            <a:spLocks noChangeShapeType="1"/>
          </p:cNvSpPr>
          <p:nvPr/>
        </p:nvSpPr>
        <p:spPr bwMode="auto">
          <a:xfrm flipV="1">
            <a:off x="5257800" y="2438400"/>
            <a:ext cx="990600" cy="3810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24"/>
          <p:cNvSpPr>
            <a:spLocks noChangeShapeType="1"/>
          </p:cNvSpPr>
          <p:nvPr/>
        </p:nvSpPr>
        <p:spPr bwMode="auto">
          <a:xfrm>
            <a:off x="1447800" y="1676400"/>
            <a:ext cx="457200" cy="4572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Text Box 25"/>
          <p:cNvSpPr txBox="1">
            <a:spLocks noChangeArrowheads="1"/>
          </p:cNvSpPr>
          <p:nvPr/>
        </p:nvSpPr>
        <p:spPr bwMode="auto">
          <a:xfrm>
            <a:off x="304800" y="1447800"/>
            <a:ext cx="1082675" cy="7302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</a:rPr>
              <a:t>Food for Young Children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425" name="Text Box 26"/>
          <p:cNvSpPr txBox="1">
            <a:spLocks noChangeArrowheads="1"/>
          </p:cNvSpPr>
          <p:nvPr/>
        </p:nvSpPr>
        <p:spPr bwMode="auto">
          <a:xfrm>
            <a:off x="304800" y="2209800"/>
            <a:ext cx="7016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1916</a:t>
            </a:r>
          </a:p>
        </p:txBody>
      </p:sp>
      <p:sp>
        <p:nvSpPr>
          <p:cNvPr id="17426" name="Line 16"/>
          <p:cNvSpPr>
            <a:spLocks noChangeShapeType="1"/>
          </p:cNvSpPr>
          <p:nvPr/>
        </p:nvSpPr>
        <p:spPr bwMode="auto">
          <a:xfrm>
            <a:off x="6781800" y="3733800"/>
            <a:ext cx="457200" cy="7620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7427" name="Picture 8" descr="banner"/>
          <p:cNvPicPr>
            <a:picLocks noChangeAspect="1" noChangeArrowheads="1"/>
          </p:cNvPicPr>
          <p:nvPr/>
        </p:nvPicPr>
        <p:blipFill>
          <a:blip r:embed="rId8" cstate="print"/>
          <a:srcRect r="29411"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is the icon for MyPlate which replaced MyPyramid in June 2011. The new MyPlate icon is composed of a plate divided into 4 sections: fruits, vegetables, grains, and protein. A dairy section is off the plate to the side. The MyPlate graphic is positioned on a placemat with the website ChooseMyPlate.gov written underneath. The 5 sections of MyPlate are clickable and go to food group subpag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0"/>
            <a:ext cx="6106886" cy="5557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3000" y="2971800"/>
            <a:ext cx="7620000" cy="41148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u="sng" dirty="0"/>
              <a:t>Grains: </a:t>
            </a:r>
            <a:r>
              <a:rPr lang="en-US" sz="2800" dirty="0"/>
              <a:t>Make at least half your grains whole.</a:t>
            </a:r>
          </a:p>
          <a:p>
            <a:pPr algn="l">
              <a:lnSpc>
                <a:spcPct val="150000"/>
              </a:lnSpc>
            </a:pPr>
            <a:r>
              <a:rPr lang="en-US" sz="2800" b="1" u="sng" dirty="0"/>
              <a:t>Vegetables: </a:t>
            </a:r>
            <a:r>
              <a:rPr lang="en-US" sz="2800" dirty="0"/>
              <a:t>Vary your veggies</a:t>
            </a:r>
          </a:p>
          <a:p>
            <a:pPr algn="l">
              <a:lnSpc>
                <a:spcPct val="150000"/>
              </a:lnSpc>
            </a:pPr>
            <a:r>
              <a:rPr lang="en-US" sz="2800" b="1" u="sng" dirty="0"/>
              <a:t>Fruit: </a:t>
            </a:r>
            <a:r>
              <a:rPr lang="en-US" sz="2800" dirty="0"/>
              <a:t>Focus on fruits</a:t>
            </a:r>
          </a:p>
          <a:p>
            <a:pPr algn="l">
              <a:lnSpc>
                <a:spcPct val="150000"/>
              </a:lnSpc>
            </a:pPr>
            <a:r>
              <a:rPr lang="en-US" sz="2800" b="1" u="sng" dirty="0"/>
              <a:t>Dairy: </a:t>
            </a:r>
            <a:r>
              <a:rPr lang="en-US" sz="2800" dirty="0"/>
              <a:t>Get your calcium-rich foods.</a:t>
            </a:r>
          </a:p>
          <a:p>
            <a:pPr algn="l">
              <a:lnSpc>
                <a:spcPct val="150000"/>
              </a:lnSpc>
            </a:pPr>
            <a:r>
              <a:rPr lang="en-US" sz="2800" b="1" u="sng" dirty="0"/>
              <a:t>Protein Foods: </a:t>
            </a:r>
            <a:r>
              <a:rPr lang="en-US" sz="2800" dirty="0"/>
              <a:t>Go lean with protein.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My Plate guidelines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294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Dietary Guidelines 2011</a:t>
            </a:r>
            <a:br>
              <a:rPr lang="en-US" sz="3500" dirty="0" smtClean="0"/>
            </a:br>
            <a:r>
              <a:rPr lang="en-US" sz="3500" dirty="0" smtClean="0"/>
              <a:t>Selected Messages for Consumers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905000"/>
            <a:ext cx="6400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Take action on the Dietary Guidelines by making changes in these three areas…</a:t>
            </a:r>
          </a:p>
          <a:p>
            <a:endParaRPr lang="en-US" sz="25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500" dirty="0" smtClean="0"/>
              <a:t> Balancing Calories</a:t>
            </a:r>
          </a:p>
          <a:p>
            <a:pPr algn="ctr"/>
            <a:endParaRPr lang="en-US" sz="2500" dirty="0" smtClean="0"/>
          </a:p>
          <a:p>
            <a:pPr algn="ctr"/>
            <a:endParaRPr lang="en-US" sz="25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500" dirty="0" smtClean="0"/>
              <a:t> Foods to Increase</a:t>
            </a:r>
          </a:p>
          <a:p>
            <a:pPr algn="ctr"/>
            <a:endParaRPr lang="en-US" sz="2500" dirty="0" smtClean="0"/>
          </a:p>
          <a:p>
            <a:pPr algn="ctr"/>
            <a:endParaRPr lang="en-US" sz="25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500" dirty="0" smtClean="0"/>
              <a:t> Foods to Reduce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Dietary Guidelines 2015-2020</a:t>
            </a:r>
            <a:br>
              <a:rPr lang="en-US" sz="3500" dirty="0" smtClean="0"/>
            </a:b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0772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500" dirty="0" smtClean="0"/>
              <a:t> </a:t>
            </a:r>
            <a:r>
              <a:rPr lang="en-US" sz="2800" dirty="0" smtClean="0"/>
              <a:t>Follow a healthy eating pattern across the </a:t>
            </a:r>
            <a:r>
              <a:rPr lang="en-US" sz="2800" b="1" dirty="0" smtClean="0"/>
              <a:t>lifespan</a:t>
            </a:r>
            <a:r>
              <a:rPr lang="en-US" sz="2800" dirty="0" smtClean="0"/>
              <a:t>.</a:t>
            </a:r>
          </a:p>
          <a:p>
            <a:pPr algn="ctr">
              <a:buFont typeface="Arial" pitchFamily="34" charset="0"/>
              <a:buChar char="•"/>
            </a:pPr>
            <a:endParaRPr lang="en-US" sz="2800" dirty="0"/>
          </a:p>
          <a:p>
            <a:pPr algn="ctr">
              <a:buFont typeface="Arial" pitchFamily="34" charset="0"/>
              <a:buChar char="•"/>
            </a:pPr>
            <a:r>
              <a:rPr lang="en-US" sz="2800" dirty="0"/>
              <a:t>Focus on</a:t>
            </a:r>
            <a:r>
              <a:rPr lang="en-US" sz="2800" b="1" dirty="0"/>
              <a:t> variety</a:t>
            </a:r>
            <a:r>
              <a:rPr lang="en-US" sz="2800" dirty="0"/>
              <a:t>, nutrient density, and </a:t>
            </a:r>
            <a:r>
              <a:rPr lang="en-US" sz="2800" b="1" dirty="0"/>
              <a:t>amoun</a:t>
            </a:r>
            <a:r>
              <a:rPr lang="en-US" sz="2800" dirty="0"/>
              <a:t>t. </a:t>
            </a:r>
            <a:endParaRPr lang="en-US" sz="2800" dirty="0" smtClean="0"/>
          </a:p>
          <a:p>
            <a:pPr algn="ctr">
              <a:buFont typeface="Arial" pitchFamily="34" charset="0"/>
              <a:buChar char="•"/>
            </a:pPr>
            <a:endParaRPr lang="en-US" sz="2800" dirty="0"/>
          </a:p>
          <a:p>
            <a:pPr algn="ctr">
              <a:buFont typeface="Arial" pitchFamily="34" charset="0"/>
              <a:buChar char="•"/>
            </a:pPr>
            <a:r>
              <a:rPr lang="en-US" sz="2800" dirty="0"/>
              <a:t>Limit calories from added </a:t>
            </a:r>
            <a:r>
              <a:rPr lang="en-US" sz="2800" b="1" dirty="0"/>
              <a:t>sugars</a:t>
            </a:r>
            <a:r>
              <a:rPr lang="en-US" sz="2800" dirty="0"/>
              <a:t> and saturated fats and reduce </a:t>
            </a:r>
            <a:r>
              <a:rPr lang="en-US" sz="2800" b="1" dirty="0"/>
              <a:t>sodium</a:t>
            </a:r>
            <a:r>
              <a:rPr lang="en-US" sz="2800" dirty="0"/>
              <a:t> intake</a:t>
            </a:r>
            <a:r>
              <a:rPr lang="en-US" sz="2800" dirty="0" smtClean="0"/>
              <a:t>.</a:t>
            </a:r>
          </a:p>
          <a:p>
            <a:pPr algn="ctr">
              <a:buFont typeface="Arial" pitchFamily="34" charset="0"/>
              <a:buChar char="•"/>
            </a:pPr>
            <a:endParaRPr lang="en-US" sz="2800" dirty="0"/>
          </a:p>
          <a:p>
            <a:pPr algn="ctr">
              <a:buFont typeface="Arial" pitchFamily="34" charset="0"/>
              <a:buChar char="•"/>
            </a:pPr>
            <a:r>
              <a:rPr lang="en-US" sz="2800" dirty="0"/>
              <a:t>Shift to healthier food and </a:t>
            </a:r>
            <a:r>
              <a:rPr lang="en-US" sz="2800" b="1" dirty="0"/>
              <a:t>beverage</a:t>
            </a:r>
            <a:r>
              <a:rPr lang="en-US" sz="2800" dirty="0"/>
              <a:t> choices</a:t>
            </a:r>
            <a:r>
              <a:rPr lang="en-US" sz="2800" dirty="0" smtClean="0"/>
              <a:t>.</a:t>
            </a:r>
          </a:p>
          <a:p>
            <a:pPr algn="ctr"/>
            <a:endParaRPr lang="en-US" sz="28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800" dirty="0"/>
              <a:t>Support healthy eating </a:t>
            </a:r>
            <a:r>
              <a:rPr lang="en-US" sz="2800" b="1" dirty="0"/>
              <a:t>pattern</a:t>
            </a:r>
            <a:r>
              <a:rPr lang="en-US" sz="2800" dirty="0"/>
              <a:t>s for all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929038" y="4114800"/>
            <a:ext cx="6214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Calories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21591" y="15240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Enjoy your food, but eat less.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Avoid oversized portions.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3886200" cy="260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00400"/>
            <a:ext cx="4178300" cy="2787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5142</TotalTime>
  <Words>849</Words>
  <Application>Microsoft Macintosh PowerPoint</Application>
  <PresentationFormat>On-screen Show (4:3)</PresentationFormat>
  <Paragraphs>139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Franklin Gothic Book</vt:lpstr>
      <vt:lpstr>Georgia</vt:lpstr>
      <vt:lpstr>Perpetua</vt:lpstr>
      <vt:lpstr>Wingdings 2</vt:lpstr>
      <vt:lpstr>Arial</vt:lpstr>
      <vt:lpstr>Equity</vt:lpstr>
      <vt:lpstr>INTRO TO NUTRITION</vt:lpstr>
      <vt:lpstr>Writing Prompt:</vt:lpstr>
      <vt:lpstr>Evaluate how the Food Pyramid/My Plate can enhance proper nutritional choice.  ---  Analyze and employ healthy food choices </vt:lpstr>
      <vt:lpstr>History of USDA’s Food Guidance</vt:lpstr>
      <vt:lpstr>PowerPoint Presentation</vt:lpstr>
      <vt:lpstr>My Plate guidelines </vt:lpstr>
      <vt:lpstr>Dietary Guidelines 2011 Selected Messages for Consumers</vt:lpstr>
      <vt:lpstr>Dietary Guidelines 2015-2020 </vt:lpstr>
      <vt:lpstr>Balancing Calories</vt:lpstr>
      <vt:lpstr>Foods to Increase</vt:lpstr>
      <vt:lpstr>Foods to Reduce</vt:lpstr>
      <vt:lpstr>Carbohydrates</vt:lpstr>
      <vt:lpstr>Fat</vt:lpstr>
      <vt:lpstr>Protein</vt:lpstr>
      <vt:lpstr>Vitamins and Minerals </vt:lpstr>
      <vt:lpstr>Water</vt:lpstr>
      <vt:lpstr>Fiber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NUTRITION</dc:title>
  <dc:creator>asduser</dc:creator>
  <cp:lastModifiedBy>Microsoft Office User</cp:lastModifiedBy>
  <cp:revision>98</cp:revision>
  <cp:lastPrinted>2015-10-22T14:53:30Z</cp:lastPrinted>
  <dcterms:created xsi:type="dcterms:W3CDTF">2013-01-28T03:06:24Z</dcterms:created>
  <dcterms:modified xsi:type="dcterms:W3CDTF">2017-09-22T13:36:17Z</dcterms:modified>
</cp:coreProperties>
</file>