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sldIdLst>
    <p:sldId id="269" r:id="rId3"/>
    <p:sldId id="279" r:id="rId4"/>
    <p:sldId id="271" r:id="rId5"/>
    <p:sldId id="256" r:id="rId6"/>
    <p:sldId id="259" r:id="rId7"/>
    <p:sldId id="270" r:id="rId8"/>
    <p:sldId id="272" r:id="rId9"/>
    <p:sldId id="277" r:id="rId10"/>
    <p:sldId id="261" r:id="rId11"/>
    <p:sldId id="283" r:id="rId12"/>
    <p:sldId id="278" r:id="rId13"/>
    <p:sldId id="288" r:id="rId14"/>
    <p:sldId id="273" r:id="rId15"/>
    <p:sldId id="281" r:id="rId16"/>
    <p:sldId id="276" r:id="rId17"/>
    <p:sldId id="275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C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7586" autoAdjust="0"/>
    <p:restoredTop sz="86427" autoAdjust="0"/>
  </p:normalViewPr>
  <p:slideViewPr>
    <p:cSldViewPr>
      <p:cViewPr>
        <p:scale>
          <a:sx n="81" d="100"/>
          <a:sy n="81" d="100"/>
        </p:scale>
        <p:origin x="-296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67BCA-1BFC-EC4C-AFA8-55A93DD3CAF1}" type="datetimeFigureOut">
              <a:rPr lang="en-US" smtClean="0"/>
              <a:t>8/24/15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7D2DF-89C7-8741-B8F3-13BAC1E13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96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B9BD549-DEB4-4185-974E-188216C44BF1}" type="datetimeFigureOut">
              <a:rPr lang="en-US" smtClean="0"/>
              <a:pPr/>
              <a:t>8/24/15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D89F58-C17B-4896-BB12-B6068C4BC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D549-DEB4-4185-974E-188216C44BF1}" type="datetimeFigureOut">
              <a:rPr lang="en-US" smtClean="0"/>
              <a:pPr/>
              <a:t>8/24/15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89F58-C17B-4896-BB12-B6068C4BC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B9BD549-DEB4-4185-974E-188216C44BF1}" type="datetimeFigureOut">
              <a:rPr lang="en-US" smtClean="0"/>
              <a:pPr/>
              <a:t>8/24/15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5D89F58-C17B-4896-BB12-B6068C4BC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4C11F-4821-6548-9841-2475C051AFE7}" type="datetime1">
              <a:rPr lang="en-US">
                <a:solidFill>
                  <a:srgbClr val="575F6D"/>
                </a:solidFill>
              </a:rPr>
              <a:pPr>
                <a:defRPr/>
              </a:pPr>
              <a:t>8/24/15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A6016C-5473-1E48-806B-581996C63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25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A4F7C1-FE61-0546-9BFA-08047235AA4A}" type="datetime1">
              <a:rPr lang="en-US">
                <a:solidFill>
                  <a:srgbClr val="575F6D"/>
                </a:solidFill>
              </a:rPr>
              <a:pPr>
                <a:defRPr/>
              </a:pPr>
              <a:t>8/24/15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672F59-10C9-F640-A475-3EF4E5EC4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887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D81DD8-EFF5-A74C-AD7B-E28F721EBF83}" type="datetime1">
              <a:rPr lang="en-US">
                <a:solidFill>
                  <a:srgbClr val="FFF39D"/>
                </a:solidFill>
              </a:rPr>
              <a:pPr>
                <a:defRPr/>
              </a:pPr>
              <a:t>8/24/15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39D"/>
              </a:solidFill>
            </a:endParaRP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F58F6D-E601-AC44-8338-C502C39E6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661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E116E-1DE7-8F48-8B73-DF53F1E037D4}" type="datetime1">
              <a:rPr lang="en-US">
                <a:solidFill>
                  <a:srgbClr val="575F6D"/>
                </a:solidFill>
              </a:rPr>
              <a:pPr>
                <a:defRPr/>
              </a:pPr>
              <a:t>8/24/15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8D7EA-A698-D448-86C8-5C459969B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04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05CEA-06E9-B64F-B3FA-2A0D2E5A58A1}" type="datetime1">
              <a:rPr lang="en-US">
                <a:solidFill>
                  <a:srgbClr val="575F6D"/>
                </a:solidFill>
              </a:rPr>
              <a:pPr>
                <a:defRPr/>
              </a:pPr>
              <a:t>8/24/15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05F6E-1512-EB42-8D91-4B3632133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49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6A1DFE-E0BD-1E4A-9745-E9D14C9BA165}" type="datetime1">
              <a:rPr lang="en-US">
                <a:solidFill>
                  <a:srgbClr val="575F6D"/>
                </a:solidFill>
              </a:rPr>
              <a:pPr>
                <a:defRPr/>
              </a:pPr>
              <a:t>8/24/15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1B73EE-9196-554D-8E2D-34154D308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7481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FCF86-A522-E247-8EBC-35A11FED7097}" type="datetime1">
              <a:rPr lang="en-US">
                <a:solidFill>
                  <a:srgbClr val="575F6D"/>
                </a:solidFill>
              </a:rPr>
              <a:pPr>
                <a:defRPr/>
              </a:pPr>
              <a:t>8/24/15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6286E-E997-E14B-B7CC-FCBF56400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662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C718D5-B76B-4F4E-BF68-C39D7BD9DD2B}" type="datetime1">
              <a:rPr lang="en-US">
                <a:solidFill>
                  <a:srgbClr val="575F6D"/>
                </a:solidFill>
              </a:rPr>
              <a:pPr>
                <a:defRPr/>
              </a:pPr>
              <a:t>8/24/15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82FAC6-D177-7343-BC15-05EF68F49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8592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D549-DEB4-4185-974E-188216C44BF1}" type="datetimeFigureOut">
              <a:rPr lang="en-US" smtClean="0"/>
              <a:pPr/>
              <a:t>8/24/15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D89F58-C17B-4896-BB12-B6068C4BC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0E3181-A137-FD4D-968C-7E561E342D20}" type="datetime1">
              <a:rPr lang="en-US">
                <a:solidFill>
                  <a:srgbClr val="575F6D"/>
                </a:solidFill>
              </a:rPr>
              <a:pPr>
                <a:defRPr/>
              </a:pPr>
              <a:t>8/24/15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1BB47C-ECF4-5641-9B82-28CDD96E1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4122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A593-F01D-5043-A546-EFB2A5759313}" type="datetime1">
              <a:rPr lang="en-US">
                <a:solidFill>
                  <a:srgbClr val="575F6D"/>
                </a:solidFill>
              </a:rPr>
              <a:pPr>
                <a:defRPr/>
              </a:pPr>
              <a:t>8/24/15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A8BB6-3B0F-4D4D-907C-2415EE928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019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4CF8C-FEB0-C144-89F8-2ADE6C262DC4}" type="datetime1">
              <a:rPr lang="en-US">
                <a:solidFill>
                  <a:srgbClr val="575F6D"/>
                </a:solidFill>
              </a:rPr>
              <a:pPr>
                <a:defRPr/>
              </a:pPr>
              <a:t>8/24/15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C7759-F71F-1C42-8688-617261764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D549-DEB4-4185-974E-188216C44BF1}" type="datetimeFigureOut">
              <a:rPr lang="en-US" smtClean="0"/>
              <a:pPr/>
              <a:t>8/24/15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5D89F58-C17B-4896-BB12-B6068C4BC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9BD549-DEB4-4185-974E-188216C44BF1}" type="datetimeFigureOut">
              <a:rPr lang="en-US" smtClean="0"/>
              <a:pPr/>
              <a:t>8/24/15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5D89F58-C17B-4896-BB12-B6068C4BC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9BD549-DEB4-4185-974E-188216C44BF1}" type="datetimeFigureOut">
              <a:rPr lang="en-US" smtClean="0"/>
              <a:pPr/>
              <a:t>8/24/15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5D89F58-C17B-4896-BB12-B6068C4BC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D549-DEB4-4185-974E-188216C44BF1}" type="datetimeFigureOut">
              <a:rPr lang="en-US" smtClean="0"/>
              <a:pPr/>
              <a:t>8/24/15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D89F58-C17B-4896-BB12-B6068C4BC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D549-DEB4-4185-974E-188216C44BF1}" type="datetimeFigureOut">
              <a:rPr lang="en-US" smtClean="0"/>
              <a:pPr/>
              <a:t>8/24/15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D89F58-C17B-4896-BB12-B6068C4BC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D549-DEB4-4185-974E-188216C44BF1}" type="datetimeFigureOut">
              <a:rPr lang="en-US" smtClean="0"/>
              <a:pPr/>
              <a:t>8/24/15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D89F58-C17B-4896-BB12-B6068C4BC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B9BD549-DEB4-4185-974E-188216C44BF1}" type="datetimeFigureOut">
              <a:rPr lang="en-US" smtClean="0"/>
              <a:pPr/>
              <a:t>8/24/15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5D89F58-C17B-4896-BB12-B6068C4BC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9BD549-DEB4-4185-974E-188216C44BF1}" type="datetimeFigureOut">
              <a:rPr lang="en-US" smtClean="0"/>
              <a:pPr/>
              <a:t>8/24/15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5D89F58-C17B-4896-BB12-B6068C4BC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2"/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D1FBAC-331D-DC43-997D-C1EA0FBA7831}" type="datetime1">
              <a:rPr lang="en-US">
                <a:solidFill>
                  <a:srgbClr val="575F6D"/>
                </a:solidFill>
                <a:latin typeface="Arial" charset="0"/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8/24/15</a:t>
            </a:fld>
            <a:endParaRPr lang="en-US">
              <a:solidFill>
                <a:srgbClr val="575F6D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 smtClean="0">
                <a:solidFill>
                  <a:srgbClr val="FFFFFF"/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6835D4-2614-DC4A-8847-DD1BF4C28D23}" type="slidenum">
              <a:rPr lang="en-US">
                <a:latin typeface="Arial" charset="0"/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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charset="0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charset="0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charset="0"/>
        <a:buChar char="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ww.youtube.com/watch?v=iSaYbQ4kGGM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9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0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Daily Writing Prompt!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REMINDER: You have 3 minutes to complete the prompt and daily writing prompts cannot be made up!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33400"/>
            <a:ext cx="8001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rgbClr val="EAC464"/>
                </a:solidFill>
              </a:rPr>
              <a:t>When You Graduate High School, What Do You Want To Be Remembered For? </a:t>
            </a:r>
          </a:p>
        </p:txBody>
      </p:sp>
    </p:spTree>
    <p:extLst>
      <p:ext uri="{BB962C8B-B14F-4D97-AF65-F5344CB8AC3E}">
        <p14:creationId xmlns:p14="http://schemas.microsoft.com/office/powerpoint/2010/main" val="1207635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6513"/>
            <a:ext cx="7467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dirty="0" smtClean="0">
                <a:ea typeface="+mj-ea"/>
              </a:rPr>
              <a:t>Questions to consider:</a:t>
            </a:r>
            <a:endParaRPr lang="en-US" sz="4000" dirty="0">
              <a:ea typeface="+mj-ea"/>
            </a:endParaRPr>
          </a:p>
        </p:txBody>
      </p:sp>
      <p:pic>
        <p:nvPicPr>
          <p:cNvPr id="14339" name="Picture 2" descr="http://www.pamelasgrantwritingblog.com/wp-content/uploads/2010/10/beach-ball-coloring-pictures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6200"/>
            <a:ext cx="15525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1625" y="1630363"/>
            <a:ext cx="85344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BDCAE9"/>
              </a:buClr>
              <a:buSzPct val="68000"/>
              <a:buFont typeface="Wingdings 2" charset="0"/>
              <a:buChar char=""/>
              <a:defRPr sz="16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BDCAE9"/>
              </a:buClr>
              <a:buSzPct val="68000"/>
              <a:buFont typeface="Wingdings 2" charset="0"/>
              <a:buChar char=""/>
              <a:defRPr sz="16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BDCAE9"/>
              </a:buClr>
              <a:buSzPct val="68000"/>
              <a:buFont typeface="Wingdings 2" charset="0"/>
              <a:buChar char=""/>
              <a:defRPr sz="16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BDCAE9"/>
              </a:buClr>
              <a:buSzPct val="68000"/>
              <a:buFont typeface="Wingdings 2" charset="0"/>
              <a:buChar char=""/>
              <a:defRPr sz="16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9pPr>
          </a:lstStyle>
          <a:p>
            <a:pPr marL="273050" indent="-273050"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charset="0"/>
              <a:buChar char=""/>
            </a:pPr>
            <a:r>
              <a:rPr lang="en-US" sz="3200" dirty="0"/>
              <a:t>Who are the people around us that affect our self esteem? Why do they?</a:t>
            </a:r>
          </a:p>
          <a:p>
            <a:pPr marL="273050" indent="-273050"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charset="0"/>
              <a:buChar char=""/>
            </a:pPr>
            <a:r>
              <a:rPr lang="en-US" sz="3200" dirty="0"/>
              <a:t>Is low self-esteem a permanent thing?</a:t>
            </a:r>
          </a:p>
          <a:p>
            <a:pPr marL="273050" indent="-273050"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charset="0"/>
              <a:buChar char=""/>
            </a:pPr>
            <a:r>
              <a:rPr lang="en-US" sz="3200" dirty="0"/>
              <a:t>Is our self-esteem the same throughout the day?</a:t>
            </a:r>
          </a:p>
          <a:p>
            <a:pPr marL="273050" indent="-273050"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charset="0"/>
              <a:buChar char=""/>
            </a:pPr>
            <a:r>
              <a:rPr lang="en-US" sz="3200" dirty="0"/>
              <a:t>Who can help us raise our self-esteem?</a:t>
            </a:r>
          </a:p>
          <a:p>
            <a:pPr marL="273050" indent="-273050"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charset="0"/>
              <a:buChar char=""/>
            </a:pPr>
            <a:r>
              <a:rPr lang="en-US" sz="3200" dirty="0"/>
              <a:t>How can we help others raise their self-esteem?</a:t>
            </a:r>
          </a:p>
        </p:txBody>
      </p:sp>
    </p:spTree>
    <p:extLst>
      <p:ext uri="{BB962C8B-B14F-4D97-AF65-F5344CB8AC3E}">
        <p14:creationId xmlns:p14="http://schemas.microsoft.com/office/powerpoint/2010/main" val="886239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905000"/>
            <a:ext cx="4724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b="1" dirty="0" smtClean="0"/>
              <a:t>Ways to Improve Self Esteem</a:t>
            </a:r>
            <a:endParaRPr lang="en-US" sz="5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Positive Self-Talk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Choose Good Friends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Don’t Compare Yourself to Others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Live Your Values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Get Outside Yourself and Help Others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Exercise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264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Our toughest critic is ourselves!  Have you ever said or thought the following: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98625"/>
            <a:ext cx="4191000" cy="3154363"/>
          </a:xfrm>
        </p:spPr>
        <p:txBody>
          <a:bodyPr/>
          <a:lstStyle/>
          <a:p>
            <a:pPr eaLnBrk="1" hangingPunct="1"/>
            <a:r>
              <a:rPr lang="en-US" sz="3200">
                <a:latin typeface="Century Schoolbook" charset="0"/>
              </a:rPr>
              <a:t>I</a:t>
            </a:r>
            <a:r>
              <a:rPr lang="ja-JP" altLang="en-US" sz="3200">
                <a:latin typeface="Century Schoolbook" charset="0"/>
              </a:rPr>
              <a:t>’</a:t>
            </a:r>
            <a:r>
              <a:rPr lang="en-US" altLang="ja-JP" sz="3200">
                <a:latin typeface="Century Schoolbook" charset="0"/>
              </a:rPr>
              <a:t>m so stupid!</a:t>
            </a:r>
          </a:p>
          <a:p>
            <a:pPr eaLnBrk="1" hangingPunct="1"/>
            <a:r>
              <a:rPr lang="en-US" sz="3200">
                <a:latin typeface="Century Schoolbook" charset="0"/>
              </a:rPr>
              <a:t>I can</a:t>
            </a:r>
            <a:r>
              <a:rPr lang="ja-JP" altLang="en-US" sz="3200">
                <a:latin typeface="Century Schoolbook" charset="0"/>
              </a:rPr>
              <a:t>’</a:t>
            </a:r>
            <a:r>
              <a:rPr lang="en-US" altLang="ja-JP" sz="3200">
                <a:latin typeface="Century Schoolbook" charset="0"/>
              </a:rPr>
              <a:t>t do anything right!</a:t>
            </a:r>
          </a:p>
          <a:p>
            <a:pPr eaLnBrk="1" hangingPunct="1"/>
            <a:r>
              <a:rPr lang="en-US" sz="3200">
                <a:latin typeface="Century Schoolbook" charset="0"/>
              </a:rPr>
              <a:t>I shouldn</a:t>
            </a:r>
            <a:r>
              <a:rPr lang="ja-JP" altLang="en-US" sz="3200">
                <a:latin typeface="Century Schoolbook" charset="0"/>
              </a:rPr>
              <a:t>’</a:t>
            </a:r>
            <a:r>
              <a:rPr lang="en-US" altLang="ja-JP" sz="3200">
                <a:latin typeface="Century Schoolbook" charset="0"/>
              </a:rPr>
              <a:t>t even try because I</a:t>
            </a:r>
            <a:r>
              <a:rPr lang="ja-JP" altLang="en-US" sz="3200">
                <a:latin typeface="Century Schoolbook" charset="0"/>
              </a:rPr>
              <a:t>’</a:t>
            </a:r>
            <a:r>
              <a:rPr lang="en-US" altLang="ja-JP" sz="3200">
                <a:latin typeface="Century Schoolbook" charset="0"/>
              </a:rPr>
              <a:t>ll just mess up!</a:t>
            </a:r>
          </a:p>
          <a:p>
            <a:pPr eaLnBrk="1" hangingPunct="1"/>
            <a:r>
              <a:rPr lang="en-US" sz="3200">
                <a:latin typeface="Century Schoolbook" charset="0"/>
              </a:rPr>
              <a:t>I look so ugly today!</a:t>
            </a:r>
          </a:p>
          <a:p>
            <a:pPr eaLnBrk="1" hangingPunct="1"/>
            <a:r>
              <a:rPr lang="en-US" sz="3200">
                <a:latin typeface="Century Schoolbook" charset="0"/>
              </a:rPr>
              <a:t>I</a:t>
            </a:r>
            <a:r>
              <a:rPr lang="ja-JP" altLang="en-US" sz="3200">
                <a:latin typeface="Century Schoolbook" charset="0"/>
              </a:rPr>
              <a:t>’</a:t>
            </a:r>
            <a:r>
              <a:rPr lang="en-US" altLang="ja-JP" sz="3200">
                <a:latin typeface="Century Schoolbook" charset="0"/>
              </a:rPr>
              <a:t>m such a loser!</a:t>
            </a:r>
            <a:endParaRPr lang="en-US" sz="3200">
              <a:latin typeface="Century Schoolbook" charset="0"/>
            </a:endParaRPr>
          </a:p>
        </p:txBody>
      </p:sp>
      <p:pic>
        <p:nvPicPr>
          <p:cNvPr id="27651" name="Picture 6" descr="http://school.discoveryeducation.com/clipart/images/stopsign4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133600"/>
            <a:ext cx="237172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2743200"/>
            <a:ext cx="7808913" cy="3733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With the same partner, continue reading pages 269-274. </a:t>
            </a:r>
          </a:p>
          <a:p>
            <a:pPr marL="514350" indent="-514350">
              <a:buAutoNum type="arabicPeriod"/>
            </a:pPr>
            <a:r>
              <a:rPr lang="en-US" dirty="0" smtClean="0"/>
              <a:t>Fill out the rest of the page in the packet.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637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title above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73050"/>
            <a:ext cx="8077200" cy="86995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b="0" kern="1200" cap="none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rgbClr val="EAC464"/>
                </a:solidFill>
                <a:hlinkClick r:id="rId2"/>
              </a:rPr>
              <a:t>An Experiment in Words</a:t>
            </a:r>
            <a:endParaRPr lang="en-US" b="1" dirty="0">
              <a:solidFill>
                <a:srgbClr val="EAC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883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3000" b="1" dirty="0" smtClean="0"/>
              <a:t>You will present your vision board at the end of the unit. </a:t>
            </a:r>
            <a:endParaRPr lang="en-US" sz="3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BOARD PRESENTATION. </a:t>
            </a:r>
            <a:endParaRPr lang="en-US" dirty="0"/>
          </a:p>
        </p:txBody>
      </p:sp>
      <p:pic>
        <p:nvPicPr>
          <p:cNvPr id="5" name="Picture Placeholder 4" descr="Vision-Board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" r="519"/>
          <a:stretch>
            <a:fillRect/>
          </a:stretch>
        </p:blipFill>
        <p:spPr>
          <a:xfrm>
            <a:off x="1560576" y="-152400"/>
            <a:ext cx="7583424" cy="4568952"/>
          </a:xfrm>
        </p:spPr>
      </p:pic>
    </p:spTree>
    <p:extLst>
      <p:ext uri="{BB962C8B-B14F-4D97-AF65-F5344CB8AC3E}">
        <p14:creationId xmlns:p14="http://schemas.microsoft.com/office/powerpoint/2010/main" val="422375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Turn the Obituary Worksheet in your packet. Read the instructions and complete the assignment.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OBITUARY ASSIGNMENT. </a:t>
            </a:r>
            <a:endParaRPr lang="en-US" dirty="0"/>
          </a:p>
        </p:txBody>
      </p:sp>
      <p:pic>
        <p:nvPicPr>
          <p:cNvPr id="6" name="Picture 5" descr="R.I.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4503"/>
            <a:ext cx="36576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948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chemeClr val="bg2">
                    <a:lumMod val="90000"/>
                  </a:schemeClr>
                </a:solidFill>
              </a:rPr>
              <a:t>REMEDIATION </a:t>
            </a:r>
            <a:endParaRPr lang="en-US" sz="6000" b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time is yours</a:t>
            </a:r>
            <a:endParaRPr lang="en-US" sz="45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2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447800"/>
            <a:ext cx="5444706" cy="5184307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Safe</a:t>
            </a:r>
          </a:p>
          <a:p>
            <a:r>
              <a:rPr lang="en-US" dirty="0" smtClean="0"/>
              <a:t>Valued</a:t>
            </a:r>
          </a:p>
          <a:p>
            <a:r>
              <a:rPr lang="en-US" dirty="0" smtClean="0"/>
              <a:t>Welcomed</a:t>
            </a:r>
          </a:p>
          <a:p>
            <a:r>
              <a:rPr lang="en-US" dirty="0" smtClean="0"/>
              <a:t>Respected</a:t>
            </a:r>
          </a:p>
          <a:p>
            <a:r>
              <a:rPr lang="en-US" dirty="0" smtClean="0"/>
              <a:t>Encouraging</a:t>
            </a:r>
          </a:p>
          <a:p>
            <a:r>
              <a:rPr lang="en-US" dirty="0" smtClean="0"/>
              <a:t>Caring</a:t>
            </a:r>
          </a:p>
          <a:p>
            <a:r>
              <a:rPr lang="en-US" dirty="0" smtClean="0"/>
              <a:t>Share ideas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962400" cy="3962400"/>
          </a:xfrm>
        </p:spPr>
        <p:txBody>
          <a:bodyPr>
            <a:normAutofit fontScale="92500" lnSpcReduction="10000"/>
          </a:bodyPr>
          <a:lstStyle/>
          <a:p>
            <a:r>
              <a:rPr lang="en-US" sz="3100" dirty="0" smtClean="0"/>
              <a:t>Sharp statements</a:t>
            </a:r>
          </a:p>
          <a:p>
            <a:r>
              <a:rPr lang="en-US" sz="3100" dirty="0" smtClean="0"/>
              <a:t>Negativity</a:t>
            </a:r>
          </a:p>
          <a:p>
            <a:r>
              <a:rPr lang="en-US" sz="3100" dirty="0" smtClean="0"/>
              <a:t>Mocking</a:t>
            </a:r>
          </a:p>
          <a:p>
            <a:r>
              <a:rPr lang="en-US" sz="3100" dirty="0" smtClean="0"/>
              <a:t>Put-downs</a:t>
            </a:r>
          </a:p>
          <a:p>
            <a:r>
              <a:rPr lang="en-US" sz="3100" dirty="0" smtClean="0"/>
              <a:t>Inappropriate         	comments</a:t>
            </a:r>
          </a:p>
          <a:p>
            <a:r>
              <a:rPr lang="en-US" sz="3100" dirty="0" smtClean="0"/>
              <a:t>Inappropriate 	language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Good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0" dirty="0" smtClean="0"/>
              <a:t>Bad</a:t>
            </a:r>
            <a:endParaRPr lang="en-US" sz="3600" b="0" dirty="0"/>
          </a:p>
        </p:txBody>
      </p:sp>
    </p:spTree>
    <p:extLst>
      <p:ext uri="{BB962C8B-B14F-4D97-AF65-F5344CB8AC3E}">
        <p14:creationId xmlns:p14="http://schemas.microsoft.com/office/powerpoint/2010/main" val="2628066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THINGS FIRST….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Must be read, signed, and returned by your parents. </a:t>
            </a:r>
          </a:p>
          <a:p>
            <a:r>
              <a:rPr lang="en-US" dirty="0" smtClean="0"/>
              <a:t>THIS IS AN ASSIGNMENT!!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This is the first of 5 packets you will complete this semester.</a:t>
            </a:r>
          </a:p>
          <a:p>
            <a:r>
              <a:rPr lang="en-US" dirty="0" smtClean="0"/>
              <a:t>Complete the HEALTH INVENTORY.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000" dirty="0" smtClean="0"/>
              <a:t>Syllabus </a:t>
            </a:r>
            <a:endParaRPr lang="en-US" sz="5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000" dirty="0" smtClean="0"/>
              <a:t>PACKET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499678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696200" cy="28956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EAC464"/>
                </a:solidFill>
                <a:latin typeface="Bauhaus 93" pitchFamily="82" charset="0"/>
              </a:rPr>
              <a:t/>
            </a:r>
            <a:br>
              <a:rPr lang="en-US" sz="4000" dirty="0" smtClean="0">
                <a:solidFill>
                  <a:srgbClr val="EAC464"/>
                </a:solidFill>
                <a:latin typeface="Bauhaus 93" pitchFamily="82" charset="0"/>
              </a:rPr>
            </a:br>
            <a:r>
              <a:rPr lang="en-US" sz="4000" dirty="0" smtClean="0">
                <a:solidFill>
                  <a:srgbClr val="EAC464"/>
                </a:solidFill>
                <a:latin typeface="Bauhaus 93" pitchFamily="82" charset="0"/>
              </a:rPr>
              <a:t/>
            </a:r>
            <a:br>
              <a:rPr lang="en-US" sz="4000" dirty="0" smtClean="0">
                <a:solidFill>
                  <a:srgbClr val="EAC464"/>
                </a:solidFill>
                <a:latin typeface="Bauhaus 93" pitchFamily="82" charset="0"/>
              </a:rPr>
            </a:br>
            <a:r>
              <a:rPr lang="en-US" sz="4000" dirty="0" smtClean="0">
                <a:solidFill>
                  <a:srgbClr val="EAC464"/>
                </a:solidFill>
                <a:latin typeface="Bauhaus 93" pitchFamily="82" charset="0"/>
              </a:rPr>
              <a:t/>
            </a:r>
            <a:br>
              <a:rPr lang="en-US" sz="4000" dirty="0" smtClean="0">
                <a:solidFill>
                  <a:srgbClr val="EAC464"/>
                </a:solidFill>
                <a:latin typeface="Bauhaus 93" pitchFamily="82" charset="0"/>
              </a:rPr>
            </a:br>
            <a:r>
              <a:rPr lang="en-US" sz="4000" dirty="0" smtClean="0">
                <a:solidFill>
                  <a:srgbClr val="EAC464"/>
                </a:solidFill>
                <a:latin typeface="Bauhaus 93" pitchFamily="82" charset="0"/>
              </a:rPr>
              <a:t>You can’t touch it , but it affects how you feel.  You can’t see it, but it’s there every time to talk about yourself.  </a:t>
            </a:r>
            <a:br>
              <a:rPr lang="en-US" sz="4000" dirty="0" smtClean="0">
                <a:solidFill>
                  <a:srgbClr val="EAC464"/>
                </a:solidFill>
                <a:latin typeface="Bauhaus 93" pitchFamily="82" charset="0"/>
              </a:rPr>
            </a:br>
            <a:endParaRPr lang="en-US" sz="4000" dirty="0">
              <a:solidFill>
                <a:srgbClr val="EAC464"/>
              </a:solidFill>
              <a:latin typeface="Bauhaus 93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EAC464"/>
                </a:solidFill>
              </a:rPr>
              <a:t>SELF WORTH</a:t>
            </a:r>
            <a:endParaRPr lang="en-US" sz="6000" b="1" dirty="0">
              <a:solidFill>
                <a:srgbClr val="EAC46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581400"/>
            <a:ext cx="7696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What is this important but mysterious thing?</a:t>
            </a:r>
            <a:endParaRPr lang="en-US" sz="3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2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09600" y="2819400"/>
            <a:ext cx="7885113" cy="3886200"/>
          </a:xfrm>
        </p:spPr>
        <p:txBody>
          <a:bodyPr>
            <a:normAutofit/>
          </a:bodyPr>
          <a:lstStyle/>
          <a:p>
            <a:r>
              <a:rPr lang="en-US" sz="6000" b="1" u="sng" dirty="0" smtClean="0">
                <a:solidFill>
                  <a:srgbClr val="EAC464"/>
                </a:solidFill>
              </a:rPr>
              <a:t>Self WORTH:</a:t>
            </a:r>
            <a:r>
              <a:rPr lang="en-US" sz="6000" dirty="0" smtClean="0">
                <a:solidFill>
                  <a:srgbClr val="EAC464"/>
                </a:solidFill>
              </a:rPr>
              <a:t>  </a:t>
            </a:r>
            <a:endParaRPr lang="en-US" sz="3000" dirty="0" smtClean="0">
              <a:solidFill>
                <a:srgbClr val="EAC464"/>
              </a:solidFill>
            </a:endParaRPr>
          </a:p>
          <a:p>
            <a:r>
              <a:rPr lang="en-US" sz="3000" dirty="0" smtClean="0">
                <a:solidFill>
                  <a:srgbClr val="EAC464"/>
                </a:solidFill>
              </a:rPr>
              <a:t>	A measure of how much you value, respect, and feel confident about yourself.</a:t>
            </a:r>
          </a:p>
          <a:p>
            <a:r>
              <a:rPr lang="en-US" sz="3000" dirty="0">
                <a:solidFill>
                  <a:srgbClr val="EAC464"/>
                </a:solidFill>
              </a:rPr>
              <a:t>	</a:t>
            </a:r>
            <a:r>
              <a:rPr lang="en-US" sz="3000" dirty="0" smtClean="0">
                <a:solidFill>
                  <a:srgbClr val="EAC464"/>
                </a:solidFill>
              </a:rPr>
              <a:t>Your opinion of yourself. </a:t>
            </a:r>
            <a:endParaRPr lang="en-US" sz="3000" dirty="0">
              <a:solidFill>
                <a:srgbClr val="EAC464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>
            <a:noAutofit/>
          </a:bodyPr>
          <a:lstStyle/>
          <a:p>
            <a:r>
              <a:rPr lang="en-US" sz="2500" dirty="0" smtClean="0">
                <a:solidFill>
                  <a:srgbClr val="EAC464"/>
                </a:solidFill>
              </a:rPr>
              <a:t>“If you were to ask a psychologist to name the most important influence on mental health, the answer would be </a:t>
            </a:r>
            <a:r>
              <a:rPr lang="en-US" sz="2500" u="sng" dirty="0" smtClean="0">
                <a:solidFill>
                  <a:srgbClr val="EAC464"/>
                </a:solidFill>
              </a:rPr>
              <a:t>SELF WORTH.”</a:t>
            </a:r>
            <a:br>
              <a:rPr lang="en-US" sz="2500" u="sng" dirty="0" smtClean="0">
                <a:solidFill>
                  <a:srgbClr val="EAC464"/>
                </a:solidFill>
              </a:rPr>
            </a:br>
            <a:r>
              <a:rPr lang="en-US" sz="2500" dirty="0" smtClean="0">
                <a:solidFill>
                  <a:srgbClr val="EAC464"/>
                </a:solidFill>
              </a:rPr>
              <a:t>				-Text-</a:t>
            </a:r>
            <a:endParaRPr lang="en-US" sz="2500" dirty="0">
              <a:solidFill>
                <a:srgbClr val="EAC464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2743200"/>
            <a:ext cx="8229600" cy="3962400"/>
          </a:xfrm>
        </p:spPr>
        <p:txBody>
          <a:bodyPr>
            <a:noAutofit/>
          </a:bodyPr>
          <a:lstStyle/>
          <a:p>
            <a:pPr lvl="0"/>
            <a:r>
              <a:rPr lang="en-US" sz="3500" b="1" dirty="0"/>
              <a:t>“To be nobody but yourself in a world which is doing its best, night and day, to make you everybody else—means to fight the hardest battle which any human being can fight; and never stop fighting.”</a:t>
            </a:r>
          </a:p>
          <a:p>
            <a:r>
              <a:rPr lang="en-US" sz="3500" b="1" dirty="0"/>
              <a:t> – e e </a:t>
            </a:r>
            <a:r>
              <a:rPr lang="en-US" sz="3500" b="1" dirty="0" err="1"/>
              <a:t>cummings</a:t>
            </a:r>
            <a:r>
              <a:rPr lang="en-US" sz="3500" b="1" dirty="0"/>
              <a:t/>
            </a:r>
            <a:br>
              <a:rPr lang="en-US" sz="3500" b="1" dirty="0"/>
            </a:br>
            <a:endParaRPr lang="en-US" sz="3500" b="1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OF THE 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699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2743200"/>
            <a:ext cx="7808913" cy="3733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With a partner, please read pages 267-268 in the text.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Complete the “Self Worth Check Up” in the packet.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797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09800" y="685800"/>
            <a:ext cx="632460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Who has the biggest influence on your self esteem?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209800" y="685800"/>
            <a:ext cx="3962400" cy="312420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209800" y="685800"/>
            <a:ext cx="6248400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6172200" y="2057400"/>
            <a:ext cx="2286000" cy="175260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62200" y="2438400"/>
            <a:ext cx="2286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rgbClr val="EAC464"/>
                </a:solidFill>
              </a:rPr>
              <a:t>Parents</a:t>
            </a:r>
            <a:endParaRPr lang="en-US" sz="5000" b="1" dirty="0">
              <a:solidFill>
                <a:srgbClr val="EAC464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95800" y="1219200"/>
            <a:ext cx="3048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rgbClr val="EAC464"/>
                </a:solidFill>
              </a:rPr>
              <a:t>Friends</a:t>
            </a:r>
            <a:endParaRPr lang="en-US" sz="5000" b="1" dirty="0">
              <a:solidFill>
                <a:srgbClr val="EAC464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0" y="3657600"/>
            <a:ext cx="533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rgbClr val="EAC464"/>
                </a:solidFill>
              </a:rPr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62400" y="3657600"/>
            <a:ext cx="990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rgbClr val="EAC464"/>
                </a:solidFill>
              </a:rPr>
              <a:t>10</a:t>
            </a:r>
            <a:endParaRPr lang="en-US" sz="5000" b="1" dirty="0">
              <a:solidFill>
                <a:srgbClr val="EAC464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15000" y="3657600"/>
            <a:ext cx="91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rgbClr val="EAC464"/>
                </a:solidFill>
              </a:rPr>
              <a:t>15</a:t>
            </a:r>
            <a:endParaRPr lang="en-US" sz="5000" b="1" dirty="0">
              <a:solidFill>
                <a:srgbClr val="EAC46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43800" y="3657600"/>
            <a:ext cx="91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rgbClr val="EAC464"/>
                </a:solidFill>
              </a:rPr>
              <a:t>20</a:t>
            </a:r>
            <a:endParaRPr lang="en-US" sz="5000" b="1" dirty="0">
              <a:solidFill>
                <a:srgbClr val="EAC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451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581400"/>
            <a:ext cx="3124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6850"/>
            <a:ext cx="8077200" cy="86995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EAC464"/>
                </a:solidFill>
              </a:rPr>
              <a:t>Beach Ball Demonstration</a:t>
            </a:r>
            <a:endParaRPr lang="en-US" b="1" dirty="0">
              <a:solidFill>
                <a:srgbClr val="EAC464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</a:t>
            </a:r>
            <a:br>
              <a:rPr lang="en-US" sz="2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en-US" sz="2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</a:t>
            </a:r>
            <a:br>
              <a:rPr lang="en-US" sz="2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en-US" sz="2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</a:t>
            </a:r>
            <a:br>
              <a:rPr lang="en-US" sz="2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en-US" sz="2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</a:t>
            </a:r>
          </a:p>
          <a:p>
            <a:pPr algn="ctr"/>
            <a:r>
              <a:rPr lang="en-US" sz="2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</a:t>
            </a:r>
            <a:br>
              <a:rPr lang="en-US" sz="2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en-US" sz="2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</a:t>
            </a:r>
            <a:br>
              <a:rPr lang="en-US" sz="2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en-US" sz="2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</a:t>
            </a:r>
            <a:br>
              <a:rPr lang="en-US" sz="2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en-US" sz="2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</a:t>
            </a:r>
            <a:br>
              <a:rPr lang="en-US" sz="2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en-US" sz="2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</a:t>
            </a:r>
            <a:br>
              <a:rPr lang="en-US" sz="2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en-US" sz="2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</a:t>
            </a:r>
            <a:endParaRPr lang="en-US" sz="25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752600"/>
            <a:ext cx="312105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Medi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33300" b="1" dirty="0" smtClean="0">
            <a:solidFill>
              <a:srgbClr val="EAC464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9771</TotalTime>
  <Words>449</Words>
  <Application>Microsoft Macintosh PowerPoint</Application>
  <PresentationFormat>On-screen Show (4:3)</PresentationFormat>
  <Paragraphs>79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Median</vt:lpstr>
      <vt:lpstr>Oriel</vt:lpstr>
      <vt:lpstr>Daily Writing Prompt!</vt:lpstr>
      <vt:lpstr>Classroom Environment</vt:lpstr>
      <vt:lpstr>FIRST THINGS FIRST….</vt:lpstr>
      <vt:lpstr>   You can’t touch it , but it affects how you feel.  You can’t see it, but it’s there every time to talk about yourself.   </vt:lpstr>
      <vt:lpstr>“If you were to ask a psychologist to name the most important influence on mental health, the answer would be SELF WORTH.”     -Text-</vt:lpstr>
      <vt:lpstr>QUOTE OF THE DAY!</vt:lpstr>
      <vt:lpstr>TASKS…</vt:lpstr>
      <vt:lpstr>Who has the biggest influence on your self esteem?</vt:lpstr>
      <vt:lpstr>Beach Ball Demonstration</vt:lpstr>
      <vt:lpstr>Questions to consider:</vt:lpstr>
      <vt:lpstr>Ways to Improve Self Esteem</vt:lpstr>
      <vt:lpstr>Our toughest critic is ourselves!  Have you ever said or thought the following:</vt:lpstr>
      <vt:lpstr>TASKS…</vt:lpstr>
      <vt:lpstr>Click title above</vt:lpstr>
      <vt:lpstr>VISION BOARD PRESENTATION. </vt:lpstr>
      <vt:lpstr>OBITUARY ASSIGNMENT. </vt:lpstr>
      <vt:lpstr>REMEDIATION </vt:lpstr>
    </vt:vector>
  </TitlesOfParts>
  <Company>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SELF CONCEPT</dc:title>
  <dc:creator>MMHS</dc:creator>
  <cp:lastModifiedBy>Daren Ward</cp:lastModifiedBy>
  <cp:revision>45</cp:revision>
  <dcterms:created xsi:type="dcterms:W3CDTF">2009-07-15T23:15:36Z</dcterms:created>
  <dcterms:modified xsi:type="dcterms:W3CDTF">2015-08-28T21:29:23Z</dcterms:modified>
</cp:coreProperties>
</file>