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60"/>
  </p:notesMasterIdLst>
  <p:sldIdLst>
    <p:sldId id="366" r:id="rId2"/>
    <p:sldId id="256" r:id="rId3"/>
    <p:sldId id="287" r:id="rId4"/>
    <p:sldId id="257" r:id="rId5"/>
    <p:sldId id="289" r:id="rId6"/>
    <p:sldId id="258" r:id="rId7"/>
    <p:sldId id="328" r:id="rId8"/>
    <p:sldId id="329" r:id="rId9"/>
    <p:sldId id="345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3" r:id="rId21"/>
    <p:sldId id="340" r:id="rId22"/>
    <p:sldId id="341" r:id="rId23"/>
    <p:sldId id="342" r:id="rId24"/>
    <p:sldId id="344" r:id="rId25"/>
    <p:sldId id="346" r:id="rId26"/>
    <p:sldId id="349" r:id="rId27"/>
    <p:sldId id="347" r:id="rId28"/>
    <p:sldId id="348" r:id="rId29"/>
    <p:sldId id="350" r:id="rId30"/>
    <p:sldId id="351" r:id="rId31"/>
    <p:sldId id="352" r:id="rId32"/>
    <p:sldId id="353" r:id="rId33"/>
    <p:sldId id="354" r:id="rId34"/>
    <p:sldId id="355" r:id="rId35"/>
    <p:sldId id="356" r:id="rId36"/>
    <p:sldId id="357" r:id="rId37"/>
    <p:sldId id="358" r:id="rId38"/>
    <p:sldId id="359" r:id="rId39"/>
    <p:sldId id="260" r:id="rId40"/>
    <p:sldId id="365" r:id="rId41"/>
    <p:sldId id="261" r:id="rId42"/>
    <p:sldId id="271" r:id="rId43"/>
    <p:sldId id="376" r:id="rId44"/>
    <p:sldId id="265" r:id="rId45"/>
    <p:sldId id="383" r:id="rId46"/>
    <p:sldId id="268" r:id="rId47"/>
    <p:sldId id="269" r:id="rId48"/>
    <p:sldId id="270" r:id="rId49"/>
    <p:sldId id="273" r:id="rId50"/>
    <p:sldId id="274" r:id="rId51"/>
    <p:sldId id="284" r:id="rId52"/>
    <p:sldId id="277" r:id="rId53"/>
    <p:sldId id="279" r:id="rId54"/>
    <p:sldId id="373" r:id="rId55"/>
    <p:sldId id="381" r:id="rId56"/>
    <p:sldId id="374" r:id="rId57"/>
    <p:sldId id="370" r:id="rId58"/>
    <p:sldId id="371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>
        <p:scale>
          <a:sx n="50" d="100"/>
          <a:sy n="50" d="100"/>
        </p:scale>
        <p:origin x="-1272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EFE89-9B24-45C3-B617-F4A4ED586EE3}" type="datetimeFigureOut">
              <a:rPr lang="en-US" smtClean="0"/>
              <a:pPr/>
              <a:t>10/11/16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59EAF-3980-4D07-A470-F63ED65BF1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61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59EAF-3980-4D07-A470-F63ED65BF16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59EAF-3980-4D07-A470-F63ED65BF160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59EAF-3980-4D07-A470-F63ED65BF160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59EAF-3980-4D07-A470-F63ED65BF160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59EAF-3980-4D07-A470-F63ED65BF160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59EAF-3980-4D07-A470-F63ED65BF160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Inability or </a:t>
            </a:r>
            <a:r>
              <a:rPr lang="en-US" dirty="0" err="1" smtClean="0"/>
              <a:t>diffculty</a:t>
            </a:r>
            <a:r>
              <a:rPr lang="en-US" baseline="0" dirty="0" smtClean="0"/>
              <a:t> to have children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59EAF-3980-4D07-A470-F63ED65BF160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59EAF-3980-4D07-A470-F63ED65BF160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59EAF-3980-4D07-A470-F63ED65BF160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59EAF-3980-4D07-A470-F63ED65BF160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</a:t>
            </a:r>
            <a:r>
              <a:rPr lang="en-US" baseline="0" dirty="0" err="1" smtClean="0"/>
              <a:t>Ecigs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vapes</a:t>
            </a:r>
            <a:r>
              <a:rPr lang="en-US" baseline="0" dirty="0" smtClean="0"/>
              <a:t>, and mods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59EAF-3980-4D07-A470-F63ED65BF160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24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59EAF-3980-4D07-A470-F63ED65BF16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Turns</a:t>
            </a:r>
            <a:r>
              <a:rPr lang="en-US" baseline="0" dirty="0" smtClean="0"/>
              <a:t> kids into addicts</a:t>
            </a:r>
          </a:p>
          <a:p>
            <a:r>
              <a:rPr lang="en-US" baseline="0" dirty="0" smtClean="0"/>
              <a:t>-Just as addictive drug</a:t>
            </a:r>
          </a:p>
          <a:p>
            <a:r>
              <a:rPr lang="en-US" baseline="0" dirty="0" smtClean="0"/>
              <a:t>-can still cause cancer</a:t>
            </a:r>
          </a:p>
          <a:p>
            <a:r>
              <a:rPr lang="en-US" baseline="0" dirty="0" smtClean="0"/>
              <a:t>-Just as bad as cigarettes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59EAF-3980-4D07-A470-F63ED65BF160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122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70% of users are dual</a:t>
            </a:r>
            <a:r>
              <a:rPr lang="en-US" baseline="0" dirty="0" smtClean="0"/>
              <a:t> users</a:t>
            </a:r>
            <a:endParaRPr lang="en-US" dirty="0" smtClean="0"/>
          </a:p>
          <a:p>
            <a:r>
              <a:rPr lang="en-US" dirty="0" err="1" smtClean="0"/>
              <a:t>Diacetyl</a:t>
            </a:r>
            <a:r>
              <a:rPr lang="en-US" dirty="0" smtClean="0"/>
              <a:t>- In</a:t>
            </a:r>
            <a:r>
              <a:rPr lang="en-US" baseline="0" dirty="0" smtClean="0"/>
              <a:t> microwaved popcorn- Popcorn lung</a:t>
            </a:r>
          </a:p>
          <a:p>
            <a:r>
              <a:rPr lang="en-US" baseline="0" dirty="0" smtClean="0"/>
              <a:t>-Not effective to help people quit smoking </a:t>
            </a:r>
            <a:r>
              <a:rPr lang="en-US" baseline="0" dirty="0" err="1" smtClean="0"/>
              <a:t>cuz</a:t>
            </a:r>
            <a:r>
              <a:rPr lang="en-US" baseline="0" dirty="0" smtClean="0"/>
              <a:t> they still want the buzz.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59EAF-3980-4D07-A470-F63ED65BF160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992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Buyers</a:t>
            </a:r>
            <a:r>
              <a:rPr lang="en-US" baseline="0" dirty="0" smtClean="0"/>
              <a:t> used to be teens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Can’t smoke in buildings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 cigs Smoking went from 4.7% to 17.2% of seniors in U.S. in jumped from 2011 to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59EAF-3980-4D07-A470-F63ED65BF160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62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59EAF-3980-4D07-A470-F63ED65BF16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Tell Story</a:t>
            </a:r>
            <a:r>
              <a:rPr lang="en-US" baseline="0" dirty="0" smtClean="0"/>
              <a:t> of Scott couldn’t buy car because it had smoke smell in seats.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59EAF-3980-4D07-A470-F63ED65BF16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59EAF-3980-4D07-A470-F63ED65BF160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students to do straw 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59EAF-3980-4D07-A470-F63ED65BF16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61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59EAF-3980-4D07-A470-F63ED65BF160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59EAF-3980-4D07-A470-F63ED65BF160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59EAF-3980-4D07-A470-F63ED65BF160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1D8BD707-D9CF-40AE-B4C6-C98DA3205C09}" type="datetimeFigureOut">
              <a:rPr lang="en-US" smtClean="0"/>
              <a:pPr/>
              <a:t>10/11/16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91" r:id="rId18"/>
    <p:sldLayoutId id="2147483792" r:id="rId19"/>
    <p:sldLayoutId id="2147483793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905000"/>
            <a:ext cx="8001000" cy="3429000"/>
          </a:xfrm>
        </p:spPr>
        <p:txBody>
          <a:bodyPr/>
          <a:lstStyle/>
          <a:p>
            <a:r>
              <a:rPr lang="en-US" sz="6600" dirty="0" smtClean="0"/>
              <a:t>Why do people smoke cigarettes</a:t>
            </a:r>
            <a:r>
              <a:rPr lang="en-US" sz="6600" dirty="0"/>
              <a:t> </a:t>
            </a:r>
            <a:r>
              <a:rPr lang="en-US" sz="6600" dirty="0" smtClean="0"/>
              <a:t>even though they know it is bad for them? 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7239000" cy="2115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Writing Prompt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1247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There are </a:t>
            </a:r>
            <a:r>
              <a:rPr lang="en-US" b="1" u="sng" dirty="0" smtClean="0"/>
              <a:t>599</a:t>
            </a:r>
            <a:r>
              <a:rPr lang="en-US" b="1" dirty="0" smtClean="0"/>
              <a:t> additives to cigarettes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4958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1-Arginine</a:t>
            </a:r>
          </a:p>
          <a:p>
            <a:r>
              <a:rPr lang="en-US" sz="2000" dirty="0" smtClean="0"/>
              <a:t>Asafetida Fluid Extract</a:t>
            </a:r>
          </a:p>
          <a:p>
            <a:r>
              <a:rPr lang="en-US" sz="2000" dirty="0" smtClean="0"/>
              <a:t>Ascorbic Acid</a:t>
            </a:r>
          </a:p>
          <a:p>
            <a:r>
              <a:rPr lang="en-US" sz="2000" dirty="0" smtClean="0"/>
              <a:t>1-Asparagine Monohydrate</a:t>
            </a:r>
          </a:p>
          <a:p>
            <a:r>
              <a:rPr lang="en-US" sz="2000" dirty="0" smtClean="0"/>
              <a:t>1-Aspartic Acid</a:t>
            </a:r>
          </a:p>
          <a:p>
            <a:r>
              <a:rPr lang="en-US" sz="2000" dirty="0" smtClean="0"/>
              <a:t>Balsam Peru and Oil</a:t>
            </a:r>
          </a:p>
          <a:p>
            <a:r>
              <a:rPr lang="en-US" sz="2000" dirty="0" smtClean="0"/>
              <a:t>Basil Oil</a:t>
            </a:r>
          </a:p>
          <a:p>
            <a:r>
              <a:rPr lang="en-US" sz="2000" dirty="0" smtClean="0"/>
              <a:t>Bay Leaf</a:t>
            </a:r>
          </a:p>
          <a:p>
            <a:r>
              <a:rPr lang="en-US" sz="2000" dirty="0" smtClean="0"/>
              <a:t>Beeswax White</a:t>
            </a:r>
          </a:p>
          <a:p>
            <a:r>
              <a:rPr lang="en-US" sz="2000" dirty="0" smtClean="0"/>
              <a:t>Beet Juice Concentrate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566160" cy="4056062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Benzaldehyde</a:t>
            </a:r>
            <a:endParaRPr lang="en-US" sz="2000" dirty="0" smtClean="0"/>
          </a:p>
          <a:p>
            <a:r>
              <a:rPr lang="en-US" sz="2000" dirty="0" err="1" smtClean="0"/>
              <a:t>Benzaldehyde</a:t>
            </a:r>
            <a:r>
              <a:rPr lang="en-US" sz="2000" dirty="0" smtClean="0"/>
              <a:t> </a:t>
            </a:r>
            <a:r>
              <a:rPr lang="en-US" sz="2000" dirty="0" err="1" smtClean="0"/>
              <a:t>Glyceryl</a:t>
            </a:r>
            <a:endParaRPr lang="en-US" sz="2000" dirty="0" smtClean="0"/>
          </a:p>
          <a:p>
            <a:r>
              <a:rPr lang="en-US" sz="2000" dirty="0" smtClean="0"/>
              <a:t>Benzoic Acid</a:t>
            </a:r>
          </a:p>
          <a:p>
            <a:r>
              <a:rPr lang="en-US" sz="2000" dirty="0" err="1" smtClean="0"/>
              <a:t>Benzoin</a:t>
            </a:r>
            <a:r>
              <a:rPr lang="en-US" sz="2000" dirty="0" smtClean="0"/>
              <a:t> Resin</a:t>
            </a:r>
          </a:p>
          <a:p>
            <a:r>
              <a:rPr lang="en-US" sz="2000" dirty="0" err="1" smtClean="0"/>
              <a:t>Benzophenone</a:t>
            </a:r>
            <a:endParaRPr lang="en-US" sz="2000" dirty="0" smtClean="0"/>
          </a:p>
          <a:p>
            <a:r>
              <a:rPr lang="en-US" sz="2000" dirty="0" smtClean="0"/>
              <a:t>Benzyl Alcohol</a:t>
            </a:r>
          </a:p>
          <a:p>
            <a:r>
              <a:rPr lang="en-US" sz="2000" dirty="0" smtClean="0"/>
              <a:t>Benzyl Benzoate</a:t>
            </a:r>
          </a:p>
          <a:p>
            <a:r>
              <a:rPr lang="en-US" sz="2000" dirty="0" smtClean="0"/>
              <a:t>Benzyl Butyrate</a:t>
            </a:r>
          </a:p>
          <a:p>
            <a:r>
              <a:rPr lang="en-US" sz="2000" dirty="0" smtClean="0"/>
              <a:t>Benzyl </a:t>
            </a:r>
            <a:r>
              <a:rPr lang="en-US" sz="2000" dirty="0" err="1" smtClean="0"/>
              <a:t>Cinnamate</a:t>
            </a:r>
            <a:endParaRPr lang="en-US" sz="2000" dirty="0" smtClean="0"/>
          </a:p>
          <a:p>
            <a:r>
              <a:rPr lang="en-US" sz="2000" dirty="0" smtClean="0"/>
              <a:t>Benzyl Propionate</a:t>
            </a:r>
          </a:p>
          <a:p>
            <a:r>
              <a:rPr lang="en-US" sz="2000" dirty="0" smtClean="0"/>
              <a:t>Benzyl </a:t>
            </a:r>
            <a:r>
              <a:rPr lang="en-US" sz="2000" dirty="0" err="1" smtClean="0"/>
              <a:t>Salicylate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There are </a:t>
            </a:r>
            <a:r>
              <a:rPr lang="en-US" b="1" u="sng" dirty="0" smtClean="0"/>
              <a:t>599</a:t>
            </a:r>
            <a:r>
              <a:rPr lang="en-US" b="1" dirty="0" smtClean="0"/>
              <a:t> additives to cigarettes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447800"/>
            <a:ext cx="44958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Bergamot Oil</a:t>
            </a:r>
          </a:p>
          <a:p>
            <a:r>
              <a:rPr lang="en-US" sz="2000" dirty="0" err="1" smtClean="0"/>
              <a:t>Bisabolene</a:t>
            </a:r>
            <a:endParaRPr lang="en-US" sz="2000" dirty="0" smtClean="0"/>
          </a:p>
          <a:p>
            <a:r>
              <a:rPr lang="en-US" sz="2000" dirty="0" smtClean="0"/>
              <a:t>Black Currant</a:t>
            </a:r>
          </a:p>
          <a:p>
            <a:r>
              <a:rPr lang="en-US" sz="2000" dirty="0" smtClean="0"/>
              <a:t>Buds Absolute </a:t>
            </a:r>
            <a:r>
              <a:rPr lang="en-US" sz="2000" dirty="0" err="1" smtClean="0"/>
              <a:t>Borneol</a:t>
            </a:r>
            <a:endParaRPr lang="en-US" sz="2000" dirty="0" smtClean="0"/>
          </a:p>
          <a:p>
            <a:r>
              <a:rPr lang="en-US" sz="2000" dirty="0" err="1" smtClean="0"/>
              <a:t>Bornyl</a:t>
            </a:r>
            <a:r>
              <a:rPr lang="en-US" sz="2000" dirty="0" smtClean="0"/>
              <a:t> Acetate</a:t>
            </a:r>
          </a:p>
          <a:p>
            <a:r>
              <a:rPr lang="en-US" sz="2000" dirty="0" err="1" smtClean="0"/>
              <a:t>Buchu</a:t>
            </a:r>
            <a:r>
              <a:rPr lang="en-US" sz="2000" dirty="0" smtClean="0"/>
              <a:t> Leaf Oil</a:t>
            </a:r>
          </a:p>
          <a:p>
            <a:r>
              <a:rPr lang="en-US" sz="2000" dirty="0" smtClean="0"/>
              <a:t>1,3-Butanediol</a:t>
            </a:r>
          </a:p>
          <a:p>
            <a:r>
              <a:rPr lang="en-US" sz="2000" dirty="0" smtClean="0"/>
              <a:t>2,3-Butanedione</a:t>
            </a:r>
          </a:p>
          <a:p>
            <a:r>
              <a:rPr lang="en-US" sz="2000" dirty="0" smtClean="0"/>
              <a:t>1-Butanol</a:t>
            </a:r>
          </a:p>
          <a:p>
            <a:r>
              <a:rPr lang="en-US" sz="2000" dirty="0" smtClean="0"/>
              <a:t>2-Butanone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3566160" cy="4056062"/>
          </a:xfrm>
        </p:spPr>
        <p:txBody>
          <a:bodyPr>
            <a:noAutofit/>
          </a:bodyPr>
          <a:lstStyle/>
          <a:p>
            <a:r>
              <a:rPr lang="en-US" sz="2000" dirty="0" smtClean="0"/>
              <a:t>Butter</a:t>
            </a:r>
          </a:p>
          <a:p>
            <a:r>
              <a:rPr lang="en-US" sz="2000" dirty="0" smtClean="0"/>
              <a:t>Butyl Acetate</a:t>
            </a:r>
          </a:p>
          <a:p>
            <a:r>
              <a:rPr lang="en-US" sz="2000" dirty="0" smtClean="0"/>
              <a:t>Butyl Butyrate</a:t>
            </a:r>
          </a:p>
          <a:p>
            <a:r>
              <a:rPr lang="en-US" sz="2000" dirty="0" smtClean="0"/>
              <a:t>Butyl </a:t>
            </a:r>
            <a:r>
              <a:rPr lang="en-US" sz="2000" dirty="0" err="1" smtClean="0"/>
              <a:t>Butyryl</a:t>
            </a:r>
            <a:r>
              <a:rPr lang="en-US" sz="2000" dirty="0" smtClean="0"/>
              <a:t> Lactate</a:t>
            </a:r>
          </a:p>
          <a:p>
            <a:r>
              <a:rPr lang="en-US" sz="2000" dirty="0" smtClean="0"/>
              <a:t>Butyl </a:t>
            </a:r>
            <a:r>
              <a:rPr lang="en-US" sz="2000" dirty="0" err="1" smtClean="0"/>
              <a:t>Isovalerate</a:t>
            </a:r>
            <a:endParaRPr lang="en-US" sz="2000" dirty="0" smtClean="0"/>
          </a:p>
          <a:p>
            <a:r>
              <a:rPr lang="en-US" sz="2000" dirty="0" smtClean="0"/>
              <a:t>Butyl </a:t>
            </a:r>
            <a:r>
              <a:rPr lang="en-US" sz="2000" dirty="0" err="1" smtClean="0"/>
              <a:t>Phenylacetate</a:t>
            </a:r>
            <a:endParaRPr lang="en-US" sz="2000" dirty="0" smtClean="0"/>
          </a:p>
          <a:p>
            <a:r>
              <a:rPr lang="en-US" sz="2000" dirty="0" smtClean="0"/>
              <a:t>Butyl </a:t>
            </a:r>
            <a:r>
              <a:rPr lang="en-US" sz="2000" dirty="0" err="1" smtClean="0"/>
              <a:t>Undecylenate</a:t>
            </a:r>
            <a:endParaRPr lang="en-US" sz="2000" dirty="0" smtClean="0"/>
          </a:p>
          <a:p>
            <a:r>
              <a:rPr lang="en-US" sz="2000" dirty="0" smtClean="0"/>
              <a:t>3-Butylidenephthalide</a:t>
            </a:r>
          </a:p>
          <a:p>
            <a:r>
              <a:rPr lang="en-US" sz="2000" dirty="0" smtClean="0"/>
              <a:t>Butyric Acid</a:t>
            </a:r>
          </a:p>
          <a:p>
            <a:r>
              <a:rPr lang="en-US" sz="2000" dirty="0" err="1" smtClean="0"/>
              <a:t>Cadinene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There are </a:t>
            </a:r>
            <a:r>
              <a:rPr lang="en-US" b="1" u="sng" dirty="0" smtClean="0"/>
              <a:t>599</a:t>
            </a:r>
            <a:r>
              <a:rPr lang="en-US" b="1" dirty="0" smtClean="0"/>
              <a:t> additives to cigarettes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447800"/>
            <a:ext cx="44958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Caffeine</a:t>
            </a:r>
          </a:p>
          <a:p>
            <a:r>
              <a:rPr lang="en-US" sz="2000" dirty="0" smtClean="0"/>
              <a:t>Calcium Carbonate</a:t>
            </a:r>
          </a:p>
          <a:p>
            <a:r>
              <a:rPr lang="en-US" sz="2000" dirty="0" smtClean="0"/>
              <a:t>Camphene</a:t>
            </a:r>
          </a:p>
          <a:p>
            <a:r>
              <a:rPr lang="en-US" sz="2000" dirty="0" err="1" smtClean="0"/>
              <a:t>Cananga</a:t>
            </a:r>
            <a:r>
              <a:rPr lang="en-US" sz="2000" dirty="0" smtClean="0"/>
              <a:t> Oil</a:t>
            </a:r>
          </a:p>
          <a:p>
            <a:r>
              <a:rPr lang="en-US" sz="2000" dirty="0" smtClean="0"/>
              <a:t>Capsicum Oleoresin</a:t>
            </a:r>
          </a:p>
          <a:p>
            <a:r>
              <a:rPr lang="en-US" sz="2000" dirty="0" smtClean="0"/>
              <a:t>Caramel Color</a:t>
            </a:r>
          </a:p>
          <a:p>
            <a:r>
              <a:rPr lang="en-US" sz="2000" dirty="0" smtClean="0"/>
              <a:t>Caraway Oil</a:t>
            </a:r>
          </a:p>
          <a:p>
            <a:r>
              <a:rPr lang="en-US" sz="2000" dirty="0" smtClean="0"/>
              <a:t>Carbon Dioxide</a:t>
            </a:r>
          </a:p>
          <a:p>
            <a:r>
              <a:rPr lang="en-US" sz="2000" dirty="0" smtClean="0"/>
              <a:t>Cardamom Oleoresin</a:t>
            </a:r>
          </a:p>
          <a:p>
            <a:r>
              <a:rPr lang="en-US" sz="2000" dirty="0" smtClean="0"/>
              <a:t>Carob Bean and Extract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566160" cy="4056062"/>
          </a:xfrm>
        </p:spPr>
        <p:txBody>
          <a:bodyPr>
            <a:noAutofit/>
          </a:bodyPr>
          <a:lstStyle/>
          <a:p>
            <a:r>
              <a:rPr lang="en-US" sz="2000" dirty="0" smtClean="0"/>
              <a:t>beta-Carotene</a:t>
            </a:r>
          </a:p>
          <a:p>
            <a:r>
              <a:rPr lang="en-US" sz="2000" dirty="0" smtClean="0"/>
              <a:t>Carrot Oil</a:t>
            </a:r>
          </a:p>
          <a:p>
            <a:r>
              <a:rPr lang="en-US" sz="2000" dirty="0" err="1" smtClean="0"/>
              <a:t>Carvacrol</a:t>
            </a:r>
            <a:endParaRPr lang="en-US" sz="2000" dirty="0" smtClean="0"/>
          </a:p>
          <a:p>
            <a:r>
              <a:rPr lang="en-US" sz="2000" dirty="0" smtClean="0"/>
              <a:t>4-Carvomenthenol</a:t>
            </a:r>
          </a:p>
          <a:p>
            <a:r>
              <a:rPr lang="en-US" sz="2000" dirty="0" smtClean="0"/>
              <a:t>1-Carvone</a:t>
            </a:r>
          </a:p>
          <a:p>
            <a:r>
              <a:rPr lang="en-US" sz="2000" dirty="0" smtClean="0"/>
              <a:t>beta-</a:t>
            </a:r>
            <a:r>
              <a:rPr lang="en-US" sz="2000" dirty="0" err="1" smtClean="0"/>
              <a:t>Caryophyllene</a:t>
            </a:r>
            <a:endParaRPr lang="en-US" sz="2000" dirty="0" smtClean="0"/>
          </a:p>
          <a:p>
            <a:r>
              <a:rPr lang="en-US" sz="2000" dirty="0" smtClean="0"/>
              <a:t>beta-</a:t>
            </a:r>
            <a:r>
              <a:rPr lang="en-US" sz="2000" dirty="0" err="1" smtClean="0"/>
              <a:t>Caryophyllene</a:t>
            </a:r>
            <a:r>
              <a:rPr lang="en-US" sz="2000" dirty="0" smtClean="0"/>
              <a:t> Oxide</a:t>
            </a:r>
          </a:p>
          <a:p>
            <a:r>
              <a:rPr lang="en-US" sz="2000" dirty="0" smtClean="0"/>
              <a:t>Cascarilla Oil</a:t>
            </a:r>
          </a:p>
          <a:p>
            <a:r>
              <a:rPr lang="en-US" sz="2000" dirty="0" smtClean="0"/>
              <a:t>Cassia Bark Oil</a:t>
            </a:r>
          </a:p>
          <a:p>
            <a:r>
              <a:rPr lang="en-US" sz="2000" dirty="0" smtClean="0"/>
              <a:t>Cassie Absolute and Oil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There are </a:t>
            </a:r>
            <a:r>
              <a:rPr lang="en-US" b="1" u="sng" dirty="0" smtClean="0"/>
              <a:t>599</a:t>
            </a:r>
            <a:r>
              <a:rPr lang="en-US" b="1" dirty="0" smtClean="0"/>
              <a:t> additives to cigarettes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400" y="1447800"/>
            <a:ext cx="4495800" cy="4525963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Castoreum</a:t>
            </a:r>
            <a:r>
              <a:rPr lang="en-US" sz="2000" dirty="0" smtClean="0"/>
              <a:t> Extract</a:t>
            </a:r>
          </a:p>
          <a:p>
            <a:r>
              <a:rPr lang="en-US" sz="2000" dirty="0" smtClean="0"/>
              <a:t>Cedar Leaf Oil</a:t>
            </a:r>
          </a:p>
          <a:p>
            <a:r>
              <a:rPr lang="en-US" sz="2000" dirty="0" err="1" smtClean="0"/>
              <a:t>Cedarwood</a:t>
            </a:r>
            <a:r>
              <a:rPr lang="en-US" sz="2000" dirty="0" smtClean="0"/>
              <a:t> Oil</a:t>
            </a:r>
          </a:p>
          <a:p>
            <a:r>
              <a:rPr lang="en-US" sz="2000" dirty="0" err="1" smtClean="0"/>
              <a:t>Cedrol</a:t>
            </a:r>
            <a:endParaRPr lang="en-US" sz="2000" dirty="0" smtClean="0"/>
          </a:p>
          <a:p>
            <a:r>
              <a:rPr lang="en-US" sz="2000" dirty="0" smtClean="0"/>
              <a:t>Celery Seed Extract</a:t>
            </a:r>
          </a:p>
          <a:p>
            <a:r>
              <a:rPr lang="en-US" sz="2000" dirty="0" smtClean="0"/>
              <a:t>Cellulose Fiber</a:t>
            </a:r>
          </a:p>
          <a:p>
            <a:r>
              <a:rPr lang="en-US" sz="2000" dirty="0" smtClean="0"/>
              <a:t>Chamomile Flower Oil</a:t>
            </a:r>
          </a:p>
          <a:p>
            <a:r>
              <a:rPr lang="en-US" sz="2000" dirty="0" smtClean="0"/>
              <a:t>Chicory Extract</a:t>
            </a:r>
          </a:p>
          <a:p>
            <a:r>
              <a:rPr lang="en-US" sz="2000" dirty="0" smtClean="0"/>
              <a:t>Chocolate</a:t>
            </a:r>
          </a:p>
          <a:p>
            <a:r>
              <a:rPr lang="en-US" sz="2000" dirty="0" err="1" smtClean="0"/>
              <a:t>Cinnamaldehyde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566160" cy="4056062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Cinnamic</a:t>
            </a:r>
            <a:r>
              <a:rPr lang="en-US" sz="2000" dirty="0" smtClean="0"/>
              <a:t> Acid</a:t>
            </a:r>
          </a:p>
          <a:p>
            <a:r>
              <a:rPr lang="en-US" sz="2000" dirty="0" smtClean="0"/>
              <a:t>Cinnamon Leaf Oil</a:t>
            </a:r>
          </a:p>
          <a:p>
            <a:r>
              <a:rPr lang="en-US" sz="2000" dirty="0" err="1" smtClean="0"/>
              <a:t>Cinnamyl</a:t>
            </a:r>
            <a:r>
              <a:rPr lang="en-US" sz="2000" dirty="0" smtClean="0"/>
              <a:t> Acetate</a:t>
            </a:r>
          </a:p>
          <a:p>
            <a:r>
              <a:rPr lang="en-US" sz="2000" dirty="0" err="1" smtClean="0"/>
              <a:t>Cinnamyl</a:t>
            </a:r>
            <a:r>
              <a:rPr lang="en-US" sz="2000" dirty="0" smtClean="0"/>
              <a:t> Alcohol</a:t>
            </a:r>
          </a:p>
          <a:p>
            <a:r>
              <a:rPr lang="en-US" sz="2000" dirty="0" err="1" smtClean="0"/>
              <a:t>Cinnamyl</a:t>
            </a:r>
            <a:r>
              <a:rPr lang="en-US" sz="2000" dirty="0" smtClean="0"/>
              <a:t> </a:t>
            </a:r>
            <a:r>
              <a:rPr lang="en-US" sz="2000" dirty="0" err="1" smtClean="0"/>
              <a:t>Cinnamate</a:t>
            </a:r>
            <a:endParaRPr lang="en-US" sz="2000" dirty="0" smtClean="0"/>
          </a:p>
          <a:p>
            <a:r>
              <a:rPr lang="en-US" sz="2000" dirty="0" err="1" smtClean="0"/>
              <a:t>Cinnamyl</a:t>
            </a:r>
            <a:r>
              <a:rPr lang="en-US" sz="2000" dirty="0" smtClean="0"/>
              <a:t> </a:t>
            </a:r>
            <a:r>
              <a:rPr lang="en-US" sz="2000" dirty="0" err="1" smtClean="0"/>
              <a:t>Isovalerate</a:t>
            </a:r>
            <a:endParaRPr lang="en-US" sz="2000" dirty="0" smtClean="0"/>
          </a:p>
          <a:p>
            <a:r>
              <a:rPr lang="en-US" sz="2000" dirty="0" err="1" smtClean="0"/>
              <a:t>Cinnamyl</a:t>
            </a:r>
            <a:r>
              <a:rPr lang="en-US" sz="2000" dirty="0" smtClean="0"/>
              <a:t> Propionate</a:t>
            </a:r>
          </a:p>
          <a:p>
            <a:r>
              <a:rPr lang="en-US" sz="2000" dirty="0" err="1" smtClean="0"/>
              <a:t>Citral</a:t>
            </a:r>
            <a:endParaRPr lang="en-US" sz="2000" dirty="0" smtClean="0"/>
          </a:p>
          <a:p>
            <a:r>
              <a:rPr lang="en-US" sz="2000" dirty="0" smtClean="0"/>
              <a:t>Citric Acid</a:t>
            </a:r>
          </a:p>
          <a:p>
            <a:r>
              <a:rPr lang="en-US" sz="2000" dirty="0" smtClean="0"/>
              <a:t>Citronella Oil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There are</a:t>
            </a:r>
            <a:r>
              <a:rPr lang="en-US" b="1" u="sng" dirty="0" smtClean="0"/>
              <a:t> 599 </a:t>
            </a:r>
            <a:r>
              <a:rPr lang="en-US" b="1" dirty="0" smtClean="0"/>
              <a:t>additives to cigarettes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dl-</a:t>
            </a:r>
            <a:r>
              <a:rPr lang="en-US" sz="2000" dirty="0" err="1" smtClean="0"/>
              <a:t>Citronellol</a:t>
            </a:r>
            <a:endParaRPr lang="en-US" sz="2000" dirty="0" smtClean="0"/>
          </a:p>
          <a:p>
            <a:r>
              <a:rPr lang="en-US" sz="2000" dirty="0" err="1" smtClean="0"/>
              <a:t>Citronellyl</a:t>
            </a:r>
            <a:r>
              <a:rPr lang="en-US" sz="2000" dirty="0" smtClean="0"/>
              <a:t> </a:t>
            </a:r>
            <a:r>
              <a:rPr lang="en-US" sz="2000" dirty="0" err="1" smtClean="0"/>
              <a:t>Butyrateitronellyl</a:t>
            </a:r>
            <a:endParaRPr lang="en-US" sz="2000" dirty="0" smtClean="0"/>
          </a:p>
          <a:p>
            <a:r>
              <a:rPr lang="en-US" sz="2000" dirty="0" smtClean="0"/>
              <a:t>Civet Absolute</a:t>
            </a:r>
          </a:p>
          <a:p>
            <a:r>
              <a:rPr lang="en-US" sz="2000" dirty="0" smtClean="0"/>
              <a:t>Clary Oil</a:t>
            </a:r>
          </a:p>
          <a:p>
            <a:r>
              <a:rPr lang="en-US" sz="2000" dirty="0" smtClean="0"/>
              <a:t>Clover Tops</a:t>
            </a:r>
          </a:p>
          <a:p>
            <a:r>
              <a:rPr lang="en-US" sz="2000" dirty="0" smtClean="0"/>
              <a:t>Cocoa</a:t>
            </a:r>
          </a:p>
          <a:p>
            <a:r>
              <a:rPr lang="en-US" sz="2000" dirty="0" smtClean="0"/>
              <a:t>Cocoa Shells</a:t>
            </a:r>
          </a:p>
          <a:p>
            <a:r>
              <a:rPr lang="en-US" sz="2000" dirty="0" smtClean="0"/>
              <a:t>Coconut Oil</a:t>
            </a:r>
          </a:p>
          <a:p>
            <a:r>
              <a:rPr lang="en-US" sz="2000" dirty="0" smtClean="0"/>
              <a:t>Coffee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Cognac</a:t>
            </a:r>
          </a:p>
          <a:p>
            <a:r>
              <a:rPr lang="en-US" sz="2000" dirty="0" smtClean="0"/>
              <a:t>Copaiba Oil</a:t>
            </a:r>
          </a:p>
          <a:p>
            <a:r>
              <a:rPr lang="en-US" sz="2000" dirty="0" smtClean="0"/>
              <a:t>Coriander Extract and Oil</a:t>
            </a:r>
          </a:p>
          <a:p>
            <a:r>
              <a:rPr lang="en-US" sz="2000" dirty="0" smtClean="0"/>
              <a:t>Corn Oil</a:t>
            </a:r>
          </a:p>
          <a:p>
            <a:r>
              <a:rPr lang="en-US" sz="2000" dirty="0" smtClean="0"/>
              <a:t>Corn Silk</a:t>
            </a:r>
          </a:p>
          <a:p>
            <a:r>
              <a:rPr lang="en-US" sz="2000" dirty="0" err="1" smtClean="0"/>
              <a:t>Costus</a:t>
            </a:r>
            <a:r>
              <a:rPr lang="en-US" sz="2000" dirty="0" smtClean="0"/>
              <a:t> Root Oil</a:t>
            </a:r>
          </a:p>
          <a:p>
            <a:r>
              <a:rPr lang="en-US" sz="2000" dirty="0" smtClean="0"/>
              <a:t>Cubeb Oil</a:t>
            </a:r>
          </a:p>
          <a:p>
            <a:r>
              <a:rPr lang="en-US" sz="2000" dirty="0" err="1" smtClean="0"/>
              <a:t>Cuminaldehydepara</a:t>
            </a:r>
            <a:endParaRPr lang="en-US" sz="2000" dirty="0" smtClean="0"/>
          </a:p>
          <a:p>
            <a:r>
              <a:rPr lang="en-US" sz="2000" dirty="0" smtClean="0"/>
              <a:t>1-Cysteine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There are </a:t>
            </a:r>
            <a:r>
              <a:rPr lang="en-US" b="1" u="sng" dirty="0" smtClean="0"/>
              <a:t>599</a:t>
            </a:r>
            <a:r>
              <a:rPr lang="en-US" b="1" dirty="0" smtClean="0"/>
              <a:t> additives to cigarettes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4958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Dandelion Root Solid Extract</a:t>
            </a:r>
          </a:p>
          <a:p>
            <a:r>
              <a:rPr lang="en-US" sz="2000" dirty="0" err="1" smtClean="0"/>
              <a:t>Davana</a:t>
            </a:r>
            <a:r>
              <a:rPr lang="en-US" sz="2000" dirty="0" smtClean="0"/>
              <a:t> Oil</a:t>
            </a:r>
          </a:p>
          <a:p>
            <a:r>
              <a:rPr lang="en-US" sz="2000" dirty="0" smtClean="0"/>
              <a:t>4-trans-Decadienal</a:t>
            </a:r>
          </a:p>
          <a:p>
            <a:r>
              <a:rPr lang="en-US" sz="2000" dirty="0" smtClean="0"/>
              <a:t>Delta-</a:t>
            </a:r>
            <a:r>
              <a:rPr lang="en-US" sz="2000" dirty="0" err="1" smtClean="0"/>
              <a:t>Decalactone</a:t>
            </a:r>
            <a:endParaRPr lang="en-US" sz="2000" dirty="0" smtClean="0"/>
          </a:p>
          <a:p>
            <a:r>
              <a:rPr lang="en-US" sz="2000" dirty="0" smtClean="0"/>
              <a:t>Gamma-</a:t>
            </a:r>
            <a:r>
              <a:rPr lang="en-US" sz="2000" dirty="0" err="1" smtClean="0"/>
              <a:t>decalactone</a:t>
            </a:r>
            <a:endParaRPr lang="en-US" sz="2000" dirty="0" smtClean="0"/>
          </a:p>
          <a:p>
            <a:r>
              <a:rPr lang="en-US" sz="2000" dirty="0" smtClean="0"/>
              <a:t>Decanal</a:t>
            </a:r>
          </a:p>
          <a:p>
            <a:r>
              <a:rPr lang="en-US" sz="2000" dirty="0" err="1" smtClean="0"/>
              <a:t>Decanoic</a:t>
            </a:r>
            <a:r>
              <a:rPr lang="en-US" sz="2000" dirty="0" smtClean="0"/>
              <a:t> Acid</a:t>
            </a:r>
          </a:p>
          <a:p>
            <a:r>
              <a:rPr lang="en-US" sz="2000" dirty="0" smtClean="0"/>
              <a:t>1-Decanol</a:t>
            </a:r>
          </a:p>
          <a:p>
            <a:r>
              <a:rPr lang="en-US" sz="2000" dirty="0" smtClean="0"/>
              <a:t>2-Decenal</a:t>
            </a:r>
          </a:p>
          <a:p>
            <a:r>
              <a:rPr lang="en-US" sz="2000" dirty="0" err="1" smtClean="0"/>
              <a:t>Dehydromenthofurolactone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3566160" cy="4056062"/>
          </a:xfrm>
        </p:spPr>
        <p:txBody>
          <a:bodyPr>
            <a:noAutofit/>
          </a:bodyPr>
          <a:lstStyle/>
          <a:p>
            <a:r>
              <a:rPr lang="en-US" sz="2000" dirty="0" smtClean="0"/>
              <a:t>Diethyl </a:t>
            </a:r>
            <a:r>
              <a:rPr lang="en-US" sz="2000" dirty="0" err="1" smtClean="0"/>
              <a:t>Malonate</a:t>
            </a:r>
            <a:endParaRPr lang="en-US" sz="2000" dirty="0" smtClean="0"/>
          </a:p>
          <a:p>
            <a:r>
              <a:rPr lang="en-US" sz="2000" dirty="0" smtClean="0"/>
              <a:t>Diethyl </a:t>
            </a:r>
            <a:r>
              <a:rPr lang="en-US" sz="2000" dirty="0" err="1" smtClean="0"/>
              <a:t>Sebacate</a:t>
            </a:r>
            <a:endParaRPr lang="en-US" sz="2000" dirty="0" smtClean="0"/>
          </a:p>
          <a:p>
            <a:r>
              <a:rPr lang="en-US" sz="2000" dirty="0" smtClean="0"/>
              <a:t>2,3-Diethylpyrazine</a:t>
            </a:r>
          </a:p>
          <a:p>
            <a:r>
              <a:rPr lang="en-US" sz="2000" dirty="0" err="1" smtClean="0"/>
              <a:t>Dihydro</a:t>
            </a:r>
            <a:r>
              <a:rPr lang="en-US" sz="2000" dirty="0" smtClean="0"/>
              <a:t> </a:t>
            </a:r>
            <a:r>
              <a:rPr lang="en-US" sz="2000" dirty="0" err="1" smtClean="0"/>
              <a:t>Anethole</a:t>
            </a:r>
            <a:endParaRPr lang="en-US" sz="2000" dirty="0" smtClean="0"/>
          </a:p>
          <a:p>
            <a:r>
              <a:rPr lang="en-US" sz="2000" dirty="0" smtClean="0"/>
              <a:t>5,7-Dihydro-2-</a:t>
            </a:r>
          </a:p>
          <a:p>
            <a:r>
              <a:rPr lang="en-US" sz="2000" dirty="0" smtClean="0"/>
              <a:t>Dill Seed Oil and Extract</a:t>
            </a:r>
          </a:p>
          <a:p>
            <a:r>
              <a:rPr lang="en-US" sz="2000" dirty="0" smtClean="0"/>
              <a:t>meta-</a:t>
            </a:r>
            <a:r>
              <a:rPr lang="en-US" sz="2000" dirty="0" err="1" smtClean="0"/>
              <a:t>Dimethoxybenzene</a:t>
            </a:r>
            <a:endParaRPr lang="en-US" sz="2000" dirty="0" smtClean="0"/>
          </a:p>
          <a:p>
            <a:r>
              <a:rPr lang="en-US" sz="2000" dirty="0" err="1" smtClean="0"/>
              <a:t>Dimethoxybenzene</a:t>
            </a:r>
            <a:endParaRPr lang="en-US" sz="2000" dirty="0" smtClean="0"/>
          </a:p>
          <a:p>
            <a:r>
              <a:rPr lang="en-US" sz="2000" dirty="0" smtClean="0"/>
              <a:t>2,6-Dimethoxyphenol</a:t>
            </a:r>
          </a:p>
          <a:p>
            <a:r>
              <a:rPr lang="en-US" sz="2000" dirty="0" err="1" smtClean="0"/>
              <a:t>Dimethyl</a:t>
            </a:r>
            <a:r>
              <a:rPr lang="en-US" sz="2000" dirty="0" smtClean="0"/>
              <a:t> </a:t>
            </a:r>
            <a:r>
              <a:rPr lang="en-US" sz="2000" dirty="0" err="1" smtClean="0"/>
              <a:t>Succinate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There are </a:t>
            </a:r>
            <a:r>
              <a:rPr lang="en-US" b="1" u="sng" dirty="0" smtClean="0"/>
              <a:t>599</a:t>
            </a:r>
            <a:r>
              <a:rPr lang="en-US" b="1" dirty="0" smtClean="0"/>
              <a:t> additives to cigarettes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914400"/>
            <a:ext cx="44958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3,4-Dimethyl</a:t>
            </a:r>
          </a:p>
          <a:p>
            <a:r>
              <a:rPr lang="en-US" sz="2000" dirty="0" smtClean="0"/>
              <a:t>3,5- </a:t>
            </a:r>
            <a:r>
              <a:rPr lang="en-US" sz="2000" dirty="0" err="1" smtClean="0"/>
              <a:t>Dimethyl</a:t>
            </a:r>
            <a:endParaRPr lang="en-US" sz="2000" dirty="0" smtClean="0"/>
          </a:p>
          <a:p>
            <a:r>
              <a:rPr lang="en-US" sz="2000" dirty="0" smtClean="0"/>
              <a:t>3,7-Dimethyl</a:t>
            </a:r>
          </a:p>
          <a:p>
            <a:r>
              <a:rPr lang="en-US" sz="2000" dirty="0" smtClean="0"/>
              <a:t>4,5-Dimethyl-3-Hydroxy-2,5-</a:t>
            </a:r>
          </a:p>
          <a:p>
            <a:r>
              <a:rPr lang="en-US" sz="2000" dirty="0" smtClean="0"/>
              <a:t>Dihydrofuran-2-One</a:t>
            </a:r>
          </a:p>
          <a:p>
            <a:r>
              <a:rPr lang="en-US" sz="2000" dirty="0" smtClean="0"/>
              <a:t>6,10-Dimethyl</a:t>
            </a:r>
          </a:p>
          <a:p>
            <a:r>
              <a:rPr lang="en-US" sz="2000" dirty="0" smtClean="0"/>
              <a:t>3,7-Dimethyl-6-Octenoic Acid</a:t>
            </a:r>
          </a:p>
          <a:p>
            <a:r>
              <a:rPr lang="en-US" sz="2000" dirty="0" smtClean="0"/>
              <a:t>2,4 </a:t>
            </a:r>
            <a:r>
              <a:rPr lang="en-US" sz="2000" dirty="0" err="1" smtClean="0"/>
              <a:t>Dimethylacetophenone</a:t>
            </a:r>
            <a:endParaRPr lang="en-US" sz="2000" dirty="0" smtClean="0"/>
          </a:p>
          <a:p>
            <a:r>
              <a:rPr lang="en-US" sz="2000" dirty="0" err="1" smtClean="0"/>
              <a:t>para</a:t>
            </a:r>
            <a:r>
              <a:rPr lang="en-US" sz="2000" dirty="0" smtClean="0"/>
              <a:t>-</a:t>
            </a:r>
            <a:r>
              <a:rPr lang="en-US" sz="2000" dirty="0" err="1" smtClean="0"/>
              <a:t>Dimethylbenzyl</a:t>
            </a:r>
            <a:r>
              <a:rPr lang="en-US" sz="2000" dirty="0" smtClean="0"/>
              <a:t> Alcohol</a:t>
            </a:r>
          </a:p>
          <a:p>
            <a:r>
              <a:rPr lang="en-US" sz="2000" dirty="0" smtClean="0"/>
              <a:t>alpha-</a:t>
            </a:r>
            <a:r>
              <a:rPr lang="en-US" sz="2000" dirty="0" err="1" smtClean="0"/>
              <a:t>Dimethylphenethyl</a:t>
            </a:r>
            <a:endParaRPr lang="en-US" sz="2000" dirty="0" smtClean="0"/>
          </a:p>
          <a:p>
            <a:r>
              <a:rPr lang="en-US" sz="2000" dirty="0" smtClean="0"/>
              <a:t>alpha </a:t>
            </a:r>
            <a:r>
              <a:rPr lang="en-US" sz="2000" dirty="0" err="1" smtClean="0"/>
              <a:t>Dimethylphenethyl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566160" cy="4056062"/>
          </a:xfrm>
        </p:spPr>
        <p:txBody>
          <a:bodyPr>
            <a:noAutofit/>
          </a:bodyPr>
          <a:lstStyle/>
          <a:p>
            <a:r>
              <a:rPr lang="en-US" sz="2000" dirty="0" smtClean="0"/>
              <a:t>2,3-Dimethylpyrazine</a:t>
            </a:r>
          </a:p>
          <a:p>
            <a:r>
              <a:rPr lang="en-US" sz="2000" dirty="0" smtClean="0"/>
              <a:t>2,5-Dimethylpyrazine</a:t>
            </a:r>
          </a:p>
          <a:p>
            <a:r>
              <a:rPr lang="en-US" sz="2000" dirty="0" smtClean="0"/>
              <a:t>2,6-Dimethylpyrazine</a:t>
            </a:r>
          </a:p>
          <a:p>
            <a:r>
              <a:rPr lang="en-US" sz="2000" dirty="0" err="1" smtClean="0"/>
              <a:t>Dimethyltetrahydro</a:t>
            </a:r>
            <a:r>
              <a:rPr lang="en-US" sz="2000" dirty="0" smtClean="0"/>
              <a:t>…</a:t>
            </a:r>
          </a:p>
          <a:p>
            <a:r>
              <a:rPr lang="en-US" sz="2000" dirty="0" smtClean="0"/>
              <a:t>delta-</a:t>
            </a:r>
            <a:r>
              <a:rPr lang="en-US" sz="2000" dirty="0" err="1" smtClean="0"/>
              <a:t>Dodecalactone</a:t>
            </a:r>
            <a:endParaRPr lang="en-US" sz="2000" dirty="0" smtClean="0"/>
          </a:p>
          <a:p>
            <a:r>
              <a:rPr lang="en-US" sz="2000" dirty="0" smtClean="0"/>
              <a:t>gamma-</a:t>
            </a:r>
            <a:r>
              <a:rPr lang="en-US" sz="2000" dirty="0" err="1" smtClean="0"/>
              <a:t>Dodecalactone</a:t>
            </a:r>
            <a:endParaRPr lang="en-US" sz="2000" dirty="0" smtClean="0"/>
          </a:p>
          <a:p>
            <a:r>
              <a:rPr lang="en-US" sz="2000" dirty="0" err="1" smtClean="0"/>
              <a:t>para-Ethoxybenzaldehyde</a:t>
            </a:r>
            <a:endParaRPr lang="en-US" sz="2000" dirty="0" smtClean="0"/>
          </a:p>
          <a:p>
            <a:r>
              <a:rPr lang="en-US" sz="2000" dirty="0" smtClean="0"/>
              <a:t>Ethyl 10-Undecenoate</a:t>
            </a:r>
          </a:p>
          <a:p>
            <a:r>
              <a:rPr lang="en-US" sz="2000" dirty="0" smtClean="0"/>
              <a:t>Ethyl 2-Methylbutyrate</a:t>
            </a:r>
          </a:p>
          <a:p>
            <a:r>
              <a:rPr lang="en-US" sz="2000" dirty="0" smtClean="0"/>
              <a:t>Ethyl Acetate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There are </a:t>
            </a:r>
            <a:r>
              <a:rPr lang="en-US" b="1" u="sng" dirty="0" smtClean="0"/>
              <a:t>599</a:t>
            </a:r>
            <a:r>
              <a:rPr lang="en-US" b="1" dirty="0" smtClean="0"/>
              <a:t> additives to cigarettes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4958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Ethyl </a:t>
            </a:r>
            <a:r>
              <a:rPr lang="en-US" sz="2000" dirty="0" err="1" smtClean="0"/>
              <a:t>Acetoacetate</a:t>
            </a:r>
            <a:endParaRPr lang="en-US" sz="2000" dirty="0" smtClean="0"/>
          </a:p>
          <a:p>
            <a:r>
              <a:rPr lang="en-US" sz="2000" dirty="0" smtClean="0"/>
              <a:t>Ethyl Alcohol</a:t>
            </a:r>
          </a:p>
          <a:p>
            <a:r>
              <a:rPr lang="en-US" sz="2000" dirty="0" smtClean="0"/>
              <a:t>Ethyl Benzoate</a:t>
            </a:r>
          </a:p>
          <a:p>
            <a:r>
              <a:rPr lang="en-US" sz="2000" dirty="0" smtClean="0"/>
              <a:t>Ethyl Butyrate</a:t>
            </a:r>
          </a:p>
          <a:p>
            <a:r>
              <a:rPr lang="en-US" sz="2000" dirty="0" smtClean="0"/>
              <a:t>Ethyl </a:t>
            </a:r>
            <a:r>
              <a:rPr lang="en-US" sz="2000" dirty="0" err="1" smtClean="0"/>
              <a:t>Cinnamate</a:t>
            </a:r>
            <a:endParaRPr lang="en-US" sz="2000" dirty="0" smtClean="0"/>
          </a:p>
          <a:p>
            <a:r>
              <a:rPr lang="en-US" sz="2000" dirty="0" smtClean="0"/>
              <a:t>Ethyl </a:t>
            </a:r>
            <a:r>
              <a:rPr lang="en-US" sz="2000" dirty="0" err="1" smtClean="0"/>
              <a:t>Decanoate</a:t>
            </a:r>
            <a:endParaRPr lang="en-US" sz="2000" dirty="0" smtClean="0"/>
          </a:p>
          <a:p>
            <a:r>
              <a:rPr lang="en-US" sz="2000" dirty="0" smtClean="0"/>
              <a:t>Ethyl </a:t>
            </a:r>
            <a:r>
              <a:rPr lang="en-US" sz="2000" dirty="0" err="1" smtClean="0"/>
              <a:t>Fenchol</a:t>
            </a:r>
            <a:endParaRPr lang="en-US" sz="2000" dirty="0" smtClean="0"/>
          </a:p>
          <a:p>
            <a:r>
              <a:rPr lang="en-US" sz="2000" dirty="0" smtClean="0"/>
              <a:t>Ethyl </a:t>
            </a:r>
            <a:r>
              <a:rPr lang="en-US" sz="2000" dirty="0" err="1" smtClean="0"/>
              <a:t>Furoate</a:t>
            </a:r>
            <a:endParaRPr lang="en-US" sz="2000" dirty="0" smtClean="0"/>
          </a:p>
          <a:p>
            <a:r>
              <a:rPr lang="en-US" sz="2000" dirty="0" smtClean="0"/>
              <a:t>Ethyl </a:t>
            </a:r>
            <a:r>
              <a:rPr lang="en-US" sz="2000" dirty="0" err="1" smtClean="0"/>
              <a:t>Heptanoate</a:t>
            </a:r>
            <a:endParaRPr lang="en-US" sz="2000" dirty="0" smtClean="0"/>
          </a:p>
          <a:p>
            <a:r>
              <a:rPr lang="en-US" sz="2000" dirty="0" smtClean="0"/>
              <a:t>Ethyl Hexanoate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3566160" cy="4056062"/>
          </a:xfrm>
        </p:spPr>
        <p:txBody>
          <a:bodyPr>
            <a:noAutofit/>
          </a:bodyPr>
          <a:lstStyle/>
          <a:p>
            <a:r>
              <a:rPr lang="en-US" sz="2000" dirty="0" smtClean="0"/>
              <a:t>Ethyl </a:t>
            </a:r>
            <a:r>
              <a:rPr lang="en-US" sz="2000" dirty="0" err="1" smtClean="0"/>
              <a:t>Isovalerate</a:t>
            </a:r>
            <a:endParaRPr lang="en-US" sz="2000" dirty="0" smtClean="0"/>
          </a:p>
          <a:p>
            <a:r>
              <a:rPr lang="en-US" sz="2000" dirty="0" smtClean="0"/>
              <a:t>Ethyl Lactate</a:t>
            </a:r>
          </a:p>
          <a:p>
            <a:r>
              <a:rPr lang="en-US" sz="2000" dirty="0" smtClean="0"/>
              <a:t>Ethyl </a:t>
            </a:r>
            <a:r>
              <a:rPr lang="en-US" sz="2000" dirty="0" err="1" smtClean="0"/>
              <a:t>Laurate</a:t>
            </a:r>
            <a:endParaRPr lang="en-US" sz="2000" dirty="0" smtClean="0"/>
          </a:p>
          <a:p>
            <a:r>
              <a:rPr lang="en-US" sz="2000" dirty="0" smtClean="0"/>
              <a:t>Ethyl </a:t>
            </a:r>
            <a:r>
              <a:rPr lang="en-US" sz="2000" dirty="0" err="1" smtClean="0"/>
              <a:t>Levulinate</a:t>
            </a:r>
            <a:endParaRPr lang="en-US" sz="2000" dirty="0" smtClean="0"/>
          </a:p>
          <a:p>
            <a:r>
              <a:rPr lang="en-US" sz="2000" dirty="0" smtClean="0"/>
              <a:t>Ethyl </a:t>
            </a:r>
            <a:r>
              <a:rPr lang="en-US" sz="2000" dirty="0" err="1" smtClean="0"/>
              <a:t>Maltol</a:t>
            </a:r>
            <a:endParaRPr lang="en-US" sz="2000" dirty="0" smtClean="0"/>
          </a:p>
          <a:p>
            <a:r>
              <a:rPr lang="en-US" sz="2000" dirty="0" smtClean="0"/>
              <a:t>Ethyl Methyl </a:t>
            </a:r>
            <a:r>
              <a:rPr lang="en-US" sz="2000" dirty="0" err="1" smtClean="0"/>
              <a:t>Phenylglyci</a:t>
            </a:r>
            <a:r>
              <a:rPr lang="en-US" sz="2000" dirty="0" smtClean="0"/>
              <a:t>…</a:t>
            </a:r>
          </a:p>
          <a:p>
            <a:r>
              <a:rPr lang="en-US" sz="2000" dirty="0" smtClean="0"/>
              <a:t>Ethyl </a:t>
            </a:r>
            <a:r>
              <a:rPr lang="en-US" sz="2000" dirty="0" err="1" smtClean="0"/>
              <a:t>Myristate</a:t>
            </a:r>
            <a:endParaRPr lang="en-US" sz="2000" dirty="0" smtClean="0"/>
          </a:p>
          <a:p>
            <a:r>
              <a:rPr lang="en-US" sz="2000" dirty="0" smtClean="0"/>
              <a:t>Ethyl </a:t>
            </a:r>
            <a:r>
              <a:rPr lang="en-US" sz="2000" dirty="0" err="1" smtClean="0"/>
              <a:t>Nonanoate</a:t>
            </a:r>
            <a:endParaRPr lang="en-US" sz="2000" dirty="0" smtClean="0"/>
          </a:p>
          <a:p>
            <a:r>
              <a:rPr lang="en-US" sz="2000" dirty="0" smtClean="0"/>
              <a:t>Ethyl </a:t>
            </a:r>
            <a:r>
              <a:rPr lang="en-US" sz="2000" dirty="0" err="1" smtClean="0"/>
              <a:t>Octadecanoate</a:t>
            </a:r>
            <a:endParaRPr lang="en-US" sz="2000" dirty="0" smtClean="0"/>
          </a:p>
          <a:p>
            <a:r>
              <a:rPr lang="en-US" sz="2000" dirty="0" smtClean="0"/>
              <a:t>Ethyl </a:t>
            </a:r>
            <a:r>
              <a:rPr lang="en-US" sz="2000" dirty="0" err="1" smtClean="0"/>
              <a:t>Octanoate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There are </a:t>
            </a:r>
            <a:r>
              <a:rPr lang="en-US" b="1" u="sng" dirty="0" smtClean="0"/>
              <a:t>599</a:t>
            </a:r>
            <a:r>
              <a:rPr lang="en-US" b="1" dirty="0" smtClean="0"/>
              <a:t> additives to cigarettes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914400"/>
            <a:ext cx="4495800" cy="4191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Ethyl </a:t>
            </a:r>
            <a:r>
              <a:rPr lang="en-US" sz="2000" dirty="0" err="1" smtClean="0"/>
              <a:t>Oleate</a:t>
            </a:r>
            <a:endParaRPr lang="en-US" sz="2000" dirty="0" smtClean="0"/>
          </a:p>
          <a:p>
            <a:r>
              <a:rPr lang="en-US" sz="2000" dirty="0" smtClean="0"/>
              <a:t>Ethyl </a:t>
            </a:r>
            <a:r>
              <a:rPr lang="en-US" sz="2000" dirty="0" err="1" smtClean="0"/>
              <a:t>Palmitate</a:t>
            </a:r>
            <a:endParaRPr lang="en-US" sz="2000" dirty="0" smtClean="0"/>
          </a:p>
          <a:p>
            <a:r>
              <a:rPr lang="en-US" sz="2000" dirty="0" smtClean="0"/>
              <a:t>Ethyl </a:t>
            </a:r>
            <a:r>
              <a:rPr lang="en-US" sz="2000" dirty="0" err="1" smtClean="0"/>
              <a:t>Phenylacetate</a:t>
            </a:r>
            <a:endParaRPr lang="en-US" sz="2000" dirty="0" smtClean="0"/>
          </a:p>
          <a:p>
            <a:r>
              <a:rPr lang="en-US" sz="2000" dirty="0" smtClean="0"/>
              <a:t>Ethyl Propionate</a:t>
            </a:r>
          </a:p>
          <a:p>
            <a:r>
              <a:rPr lang="en-US" sz="2000" dirty="0" smtClean="0"/>
              <a:t>Ethyl </a:t>
            </a:r>
            <a:r>
              <a:rPr lang="en-US" sz="2000" dirty="0" err="1" smtClean="0"/>
              <a:t>Salicylate</a:t>
            </a:r>
            <a:endParaRPr lang="en-US" sz="2000" dirty="0" smtClean="0"/>
          </a:p>
          <a:p>
            <a:r>
              <a:rPr lang="en-US" sz="2000" dirty="0" smtClean="0"/>
              <a:t>Ethyl trans-2-Butenoate</a:t>
            </a:r>
          </a:p>
          <a:p>
            <a:r>
              <a:rPr lang="en-US" sz="2000" dirty="0" smtClean="0"/>
              <a:t>Ethyl </a:t>
            </a:r>
            <a:r>
              <a:rPr lang="en-US" sz="2000" dirty="0" err="1" smtClean="0"/>
              <a:t>Valerate</a:t>
            </a:r>
            <a:endParaRPr lang="en-US" sz="2000" dirty="0" smtClean="0"/>
          </a:p>
          <a:p>
            <a:r>
              <a:rPr lang="en-US" sz="2000" dirty="0" smtClean="0"/>
              <a:t>Ethyl Vanillin</a:t>
            </a:r>
          </a:p>
          <a:p>
            <a:r>
              <a:rPr lang="en-US" sz="2000" dirty="0" smtClean="0"/>
              <a:t>2-Ethyl (or Methyl)</a:t>
            </a:r>
          </a:p>
          <a:p>
            <a:r>
              <a:rPr lang="en-US" sz="2000" dirty="0" smtClean="0"/>
              <a:t>2-Ethyl-1-Hexanol</a:t>
            </a:r>
          </a:p>
          <a:p>
            <a:r>
              <a:rPr lang="en-US" sz="2000" dirty="0" smtClean="0"/>
              <a:t>3-Ethyl -2 -</a:t>
            </a:r>
            <a:r>
              <a:rPr lang="en-US" sz="2000" dirty="0" err="1" smtClean="0"/>
              <a:t>Hydroxy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566160" cy="4056062"/>
          </a:xfrm>
        </p:spPr>
        <p:txBody>
          <a:bodyPr>
            <a:noAutofit/>
          </a:bodyPr>
          <a:lstStyle/>
          <a:p>
            <a:r>
              <a:rPr lang="en-US" sz="2000" dirty="0" smtClean="0"/>
              <a:t>2-Ethyl-3</a:t>
            </a:r>
          </a:p>
          <a:p>
            <a:r>
              <a:rPr lang="en-US" sz="2000" dirty="0" smtClean="0"/>
              <a:t>5-Ethyl-3-Hydroxy</a:t>
            </a:r>
          </a:p>
          <a:p>
            <a:r>
              <a:rPr lang="en-US" sz="2000" dirty="0" smtClean="0"/>
              <a:t>2-Ethyl-3-Methylpyrazine</a:t>
            </a:r>
          </a:p>
          <a:p>
            <a:r>
              <a:rPr lang="en-US" sz="2000" dirty="0" smtClean="0"/>
              <a:t>4-Ethylbenzaldehyde</a:t>
            </a:r>
          </a:p>
          <a:p>
            <a:r>
              <a:rPr lang="en-US" sz="2000" dirty="0" smtClean="0"/>
              <a:t>4-Ethylguaiacol</a:t>
            </a:r>
          </a:p>
          <a:p>
            <a:r>
              <a:rPr lang="en-US" sz="2000" dirty="0" err="1" smtClean="0"/>
              <a:t>para-Ethylphenol</a:t>
            </a:r>
            <a:endParaRPr lang="en-US" sz="2000" dirty="0" smtClean="0"/>
          </a:p>
          <a:p>
            <a:r>
              <a:rPr lang="en-US" sz="2000" dirty="0" smtClean="0"/>
              <a:t>3-Ethylpyridine</a:t>
            </a:r>
          </a:p>
          <a:p>
            <a:r>
              <a:rPr lang="en-US" sz="2000" dirty="0" smtClean="0"/>
              <a:t>Eucalyptol</a:t>
            </a:r>
          </a:p>
          <a:p>
            <a:r>
              <a:rPr lang="en-US" sz="2000" dirty="0" err="1" smtClean="0"/>
              <a:t>Farnesol</a:t>
            </a:r>
            <a:endParaRPr lang="en-US" sz="2000" dirty="0" smtClean="0"/>
          </a:p>
          <a:p>
            <a:r>
              <a:rPr lang="en-US" sz="2000" dirty="0" smtClean="0"/>
              <a:t>D-</a:t>
            </a:r>
            <a:r>
              <a:rPr lang="en-US" sz="2000" dirty="0" err="1" smtClean="0"/>
              <a:t>Fenchone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There are</a:t>
            </a:r>
            <a:r>
              <a:rPr lang="en-US" b="1" u="sng" dirty="0" smtClean="0"/>
              <a:t> 599 </a:t>
            </a:r>
            <a:r>
              <a:rPr lang="en-US" b="1" dirty="0" smtClean="0"/>
              <a:t>additives to cigarettes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Fennel Sweet Oil</a:t>
            </a:r>
          </a:p>
          <a:p>
            <a:r>
              <a:rPr lang="en-US" sz="2000" dirty="0" smtClean="0"/>
              <a:t>Fenugreek, Extract, Resin, and Absolute</a:t>
            </a:r>
          </a:p>
          <a:p>
            <a:r>
              <a:rPr lang="en-US" sz="2000" dirty="0" smtClean="0"/>
              <a:t>Fig Juice Concentrate</a:t>
            </a:r>
          </a:p>
          <a:p>
            <a:r>
              <a:rPr lang="en-US" sz="2000" dirty="0" smtClean="0"/>
              <a:t>Food Starch Modified</a:t>
            </a:r>
          </a:p>
          <a:p>
            <a:r>
              <a:rPr lang="en-US" sz="2000" dirty="0" err="1" smtClean="0"/>
              <a:t>Furfuryl</a:t>
            </a:r>
            <a:r>
              <a:rPr lang="en-US" sz="2000" dirty="0" smtClean="0"/>
              <a:t> </a:t>
            </a:r>
            <a:r>
              <a:rPr lang="en-US" sz="2000" dirty="0" err="1" smtClean="0"/>
              <a:t>Mercaptan</a:t>
            </a:r>
            <a:endParaRPr lang="en-US" sz="2000" dirty="0" smtClean="0"/>
          </a:p>
          <a:p>
            <a:r>
              <a:rPr lang="en-US" sz="2000" dirty="0" smtClean="0"/>
              <a:t>4-(2-Furyl)-3-Buten-2-One</a:t>
            </a:r>
          </a:p>
          <a:p>
            <a:r>
              <a:rPr lang="en-US" sz="2000" dirty="0" smtClean="0"/>
              <a:t>Galbanum Oil</a:t>
            </a:r>
          </a:p>
          <a:p>
            <a:r>
              <a:rPr lang="en-US" sz="2000" dirty="0" smtClean="0"/>
              <a:t>Genet Absolute</a:t>
            </a:r>
          </a:p>
          <a:p>
            <a:r>
              <a:rPr lang="en-US" sz="2000" dirty="0" smtClean="0"/>
              <a:t>Gentian Root Extract</a:t>
            </a:r>
          </a:p>
          <a:p>
            <a:r>
              <a:rPr lang="en-US" sz="2000" dirty="0" err="1" smtClean="0"/>
              <a:t>Geraniol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566160" cy="4056062"/>
          </a:xfrm>
        </p:spPr>
        <p:txBody>
          <a:bodyPr>
            <a:noAutofit/>
          </a:bodyPr>
          <a:lstStyle/>
          <a:p>
            <a:r>
              <a:rPr lang="en-US" sz="2000" dirty="0" smtClean="0"/>
              <a:t>Geranium Rose Oil</a:t>
            </a:r>
          </a:p>
          <a:p>
            <a:r>
              <a:rPr lang="en-US" sz="2000" dirty="0" err="1" smtClean="0"/>
              <a:t>Geranyl</a:t>
            </a:r>
            <a:r>
              <a:rPr lang="en-US" sz="2000" dirty="0" smtClean="0"/>
              <a:t> Acetate</a:t>
            </a:r>
          </a:p>
          <a:p>
            <a:r>
              <a:rPr lang="en-US" sz="2000" dirty="0" err="1" smtClean="0"/>
              <a:t>Geranyl</a:t>
            </a:r>
            <a:r>
              <a:rPr lang="en-US" sz="2000" dirty="0" smtClean="0"/>
              <a:t> Butyrate</a:t>
            </a:r>
          </a:p>
          <a:p>
            <a:r>
              <a:rPr lang="en-US" sz="2000" dirty="0" err="1" smtClean="0"/>
              <a:t>Geranyl</a:t>
            </a:r>
            <a:r>
              <a:rPr lang="en-US" sz="2000" dirty="0" smtClean="0"/>
              <a:t> </a:t>
            </a:r>
            <a:r>
              <a:rPr lang="en-US" sz="2000" dirty="0" err="1" smtClean="0"/>
              <a:t>Formate</a:t>
            </a:r>
            <a:endParaRPr lang="en-US" sz="2000" dirty="0" smtClean="0"/>
          </a:p>
          <a:p>
            <a:r>
              <a:rPr lang="en-US" sz="2000" dirty="0" err="1" smtClean="0"/>
              <a:t>Geranyl</a:t>
            </a:r>
            <a:r>
              <a:rPr lang="en-US" sz="2000" dirty="0" smtClean="0"/>
              <a:t> </a:t>
            </a:r>
            <a:r>
              <a:rPr lang="en-US" sz="2000" dirty="0" err="1" smtClean="0"/>
              <a:t>Isovalerate</a:t>
            </a:r>
            <a:endParaRPr lang="en-US" sz="2000" dirty="0" smtClean="0"/>
          </a:p>
          <a:p>
            <a:r>
              <a:rPr lang="en-US" sz="2000" dirty="0" err="1" smtClean="0"/>
              <a:t>Geranyl</a:t>
            </a:r>
            <a:r>
              <a:rPr lang="en-US" sz="2000" dirty="0" smtClean="0"/>
              <a:t> </a:t>
            </a:r>
            <a:r>
              <a:rPr lang="en-US" sz="2000" dirty="0" err="1" smtClean="0"/>
              <a:t>Phenylacetate</a:t>
            </a:r>
            <a:endParaRPr lang="en-US" sz="2000" dirty="0" smtClean="0"/>
          </a:p>
          <a:p>
            <a:r>
              <a:rPr lang="en-US" sz="2000" dirty="0" smtClean="0"/>
              <a:t>Ginger Oil and Oleoresin</a:t>
            </a:r>
          </a:p>
          <a:p>
            <a:r>
              <a:rPr lang="en-US" sz="2000" dirty="0" smtClean="0"/>
              <a:t>1-Glutamic Acid</a:t>
            </a:r>
          </a:p>
          <a:p>
            <a:r>
              <a:rPr lang="en-US" sz="2000" dirty="0" smtClean="0"/>
              <a:t>1-Glutamine</a:t>
            </a:r>
          </a:p>
          <a:p>
            <a:r>
              <a:rPr lang="en-US" sz="2000" dirty="0" smtClean="0"/>
              <a:t>Glycerol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533400"/>
            <a:ext cx="6096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495800"/>
            <a:ext cx="8458200" cy="2209800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Tobacco</a:t>
            </a:r>
            <a:endParaRPr lang="en-US" sz="96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There are </a:t>
            </a:r>
            <a:r>
              <a:rPr lang="en-US" b="1" u="sng" dirty="0" smtClean="0"/>
              <a:t>599</a:t>
            </a:r>
            <a:r>
              <a:rPr lang="en-US" b="1" dirty="0" smtClean="0"/>
              <a:t> additives to cigarettes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4958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Glycyrrhizin Ammoniated</a:t>
            </a:r>
          </a:p>
          <a:p>
            <a:r>
              <a:rPr lang="en-US" sz="2000" dirty="0" smtClean="0"/>
              <a:t>Grape Juice Concentrate</a:t>
            </a:r>
          </a:p>
          <a:p>
            <a:r>
              <a:rPr lang="en-US" sz="2000" dirty="0" err="1" smtClean="0"/>
              <a:t>Guaiac</a:t>
            </a:r>
            <a:r>
              <a:rPr lang="en-US" sz="2000" dirty="0" smtClean="0"/>
              <a:t> Wood Oil</a:t>
            </a:r>
          </a:p>
          <a:p>
            <a:r>
              <a:rPr lang="en-US" sz="2000" dirty="0" err="1" smtClean="0"/>
              <a:t>Guaiacol</a:t>
            </a:r>
            <a:endParaRPr lang="en-US" sz="2000" dirty="0" smtClean="0"/>
          </a:p>
          <a:p>
            <a:r>
              <a:rPr lang="en-US" sz="2000" dirty="0" smtClean="0"/>
              <a:t>Guar Gum</a:t>
            </a:r>
          </a:p>
          <a:p>
            <a:r>
              <a:rPr lang="en-US" sz="2000" dirty="0" smtClean="0"/>
              <a:t>2,4-Heptadienal</a:t>
            </a:r>
          </a:p>
          <a:p>
            <a:r>
              <a:rPr lang="en-US" sz="2000" dirty="0" smtClean="0"/>
              <a:t>gamma-</a:t>
            </a:r>
            <a:r>
              <a:rPr lang="en-US" sz="2000" dirty="0" err="1" smtClean="0"/>
              <a:t>Heptalactone</a:t>
            </a:r>
            <a:endParaRPr lang="en-US" sz="2000" dirty="0" smtClean="0"/>
          </a:p>
          <a:p>
            <a:r>
              <a:rPr lang="en-US" sz="2000" dirty="0" err="1" smtClean="0"/>
              <a:t>Heptanoic</a:t>
            </a:r>
            <a:r>
              <a:rPr lang="en-US" sz="2000" dirty="0" smtClean="0"/>
              <a:t> Acid</a:t>
            </a:r>
          </a:p>
          <a:p>
            <a:r>
              <a:rPr lang="en-US" sz="2000" dirty="0" smtClean="0"/>
              <a:t>2-Heptanone</a:t>
            </a:r>
          </a:p>
          <a:p>
            <a:r>
              <a:rPr lang="en-US" sz="2000" dirty="0" smtClean="0"/>
              <a:t>3-Hepten-2-One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3566160" cy="4056062"/>
          </a:xfrm>
        </p:spPr>
        <p:txBody>
          <a:bodyPr>
            <a:noAutofit/>
          </a:bodyPr>
          <a:lstStyle/>
          <a:p>
            <a:r>
              <a:rPr lang="en-US" sz="2000" dirty="0" smtClean="0"/>
              <a:t>2-Hepten-4-One</a:t>
            </a:r>
          </a:p>
          <a:p>
            <a:r>
              <a:rPr lang="en-US" sz="2000" dirty="0" smtClean="0"/>
              <a:t>4-Heptenaltrans -2-</a:t>
            </a:r>
          </a:p>
          <a:p>
            <a:r>
              <a:rPr lang="en-US" sz="2000" dirty="0" err="1" smtClean="0"/>
              <a:t>Heptenal</a:t>
            </a:r>
            <a:endParaRPr lang="en-US" sz="2000" dirty="0" smtClean="0"/>
          </a:p>
          <a:p>
            <a:r>
              <a:rPr lang="en-US" sz="2000" dirty="0" err="1" smtClean="0"/>
              <a:t>Heptyl</a:t>
            </a:r>
            <a:r>
              <a:rPr lang="en-US" sz="2000" dirty="0" smtClean="0"/>
              <a:t> Acetateomega-6-</a:t>
            </a:r>
          </a:p>
          <a:p>
            <a:r>
              <a:rPr lang="en-US" sz="2000" dirty="0" err="1" smtClean="0"/>
              <a:t>Hexadecenlactone</a:t>
            </a:r>
            <a:endParaRPr lang="en-US" sz="2000" dirty="0" smtClean="0"/>
          </a:p>
          <a:p>
            <a:r>
              <a:rPr lang="en-US" sz="2000" dirty="0" smtClean="0"/>
              <a:t>gamma-</a:t>
            </a:r>
            <a:r>
              <a:rPr lang="en-US" sz="2000" dirty="0" err="1" smtClean="0"/>
              <a:t>Hexalactone</a:t>
            </a:r>
            <a:endParaRPr lang="en-US" sz="2000" dirty="0" smtClean="0"/>
          </a:p>
          <a:p>
            <a:r>
              <a:rPr lang="en-US" sz="2000" dirty="0" err="1" smtClean="0"/>
              <a:t>Hexanal</a:t>
            </a:r>
            <a:endParaRPr lang="en-US" sz="2000" dirty="0" smtClean="0"/>
          </a:p>
          <a:p>
            <a:r>
              <a:rPr lang="en-US" sz="2000" dirty="0" err="1" smtClean="0"/>
              <a:t>Hexanoic</a:t>
            </a:r>
            <a:r>
              <a:rPr lang="en-US" sz="2000" dirty="0" smtClean="0"/>
              <a:t> Acid</a:t>
            </a:r>
          </a:p>
          <a:p>
            <a:r>
              <a:rPr lang="en-US" sz="2000" dirty="0" smtClean="0"/>
              <a:t>2-Hexen-1-Ol</a:t>
            </a:r>
          </a:p>
          <a:p>
            <a:r>
              <a:rPr lang="en-US" sz="2000" dirty="0" smtClean="0"/>
              <a:t>3-Hexen-1-Ol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400" y="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There are </a:t>
            </a:r>
            <a:r>
              <a:rPr lang="en-US" b="1" u="sng" dirty="0" smtClean="0"/>
              <a:t>599</a:t>
            </a:r>
            <a:r>
              <a:rPr lang="en-US" b="1" dirty="0" smtClean="0"/>
              <a:t> additives to cigarettes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838200"/>
            <a:ext cx="44958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cis-3-Hexen-1-Y</a:t>
            </a:r>
          </a:p>
          <a:p>
            <a:r>
              <a:rPr lang="en-US" sz="2000" dirty="0" smtClean="0"/>
              <a:t>l Acetate</a:t>
            </a:r>
          </a:p>
          <a:p>
            <a:r>
              <a:rPr lang="en-US" sz="2000" dirty="0" smtClean="0"/>
              <a:t>2-Hexenal</a:t>
            </a:r>
          </a:p>
          <a:p>
            <a:r>
              <a:rPr lang="en-US" sz="2000" dirty="0" smtClean="0"/>
              <a:t>3-Hexenoic Acid</a:t>
            </a:r>
          </a:p>
          <a:p>
            <a:r>
              <a:rPr lang="en-US" sz="2000" dirty="0" smtClean="0"/>
              <a:t>trans-2-Hexenoic Acid</a:t>
            </a:r>
          </a:p>
          <a:p>
            <a:r>
              <a:rPr lang="en-US" sz="2000" dirty="0" smtClean="0"/>
              <a:t>cis-3-Hexenyl </a:t>
            </a:r>
            <a:r>
              <a:rPr lang="en-US" sz="2000" dirty="0" err="1" smtClean="0"/>
              <a:t>Formate</a:t>
            </a:r>
            <a:endParaRPr lang="en-US" sz="2000" dirty="0" smtClean="0"/>
          </a:p>
          <a:p>
            <a:r>
              <a:rPr lang="en-US" sz="2000" dirty="0" err="1" smtClean="0"/>
              <a:t>Hexyl</a:t>
            </a:r>
            <a:r>
              <a:rPr lang="en-US" sz="2000" dirty="0" smtClean="0"/>
              <a:t> 2-Methylbutyrate</a:t>
            </a:r>
          </a:p>
          <a:p>
            <a:r>
              <a:rPr lang="en-US" sz="2000" dirty="0" err="1" smtClean="0"/>
              <a:t>Hexyl</a:t>
            </a:r>
            <a:r>
              <a:rPr lang="en-US" sz="2000" dirty="0" smtClean="0"/>
              <a:t> Acetate</a:t>
            </a:r>
          </a:p>
          <a:p>
            <a:r>
              <a:rPr lang="en-US" sz="2000" dirty="0" err="1" smtClean="0"/>
              <a:t>Hexyl</a:t>
            </a:r>
            <a:r>
              <a:rPr lang="en-US" sz="2000" dirty="0" smtClean="0"/>
              <a:t> Alcohol</a:t>
            </a:r>
          </a:p>
          <a:p>
            <a:r>
              <a:rPr lang="en-US" sz="2000" dirty="0" err="1" smtClean="0"/>
              <a:t>Hexyl</a:t>
            </a:r>
            <a:r>
              <a:rPr lang="en-US" sz="2000" dirty="0" smtClean="0"/>
              <a:t> </a:t>
            </a:r>
            <a:r>
              <a:rPr lang="en-US" sz="2000" dirty="0" err="1" smtClean="0"/>
              <a:t>Phenylacetate</a:t>
            </a:r>
            <a:endParaRPr lang="en-US" sz="2000" dirty="0" smtClean="0"/>
          </a:p>
          <a:p>
            <a:r>
              <a:rPr lang="en-US" sz="2000" dirty="0" smtClean="0"/>
              <a:t>1-Histidine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990600"/>
            <a:ext cx="3566160" cy="4056062"/>
          </a:xfrm>
        </p:spPr>
        <p:txBody>
          <a:bodyPr>
            <a:noAutofit/>
          </a:bodyPr>
          <a:lstStyle/>
          <a:p>
            <a:r>
              <a:rPr lang="en-US" sz="2000" dirty="0" smtClean="0"/>
              <a:t>Honey</a:t>
            </a:r>
          </a:p>
          <a:p>
            <a:r>
              <a:rPr lang="en-US" sz="2000" dirty="0" smtClean="0"/>
              <a:t>Hops Oil</a:t>
            </a:r>
          </a:p>
          <a:p>
            <a:r>
              <a:rPr lang="en-US" sz="2000" dirty="0" smtClean="0"/>
              <a:t>Hydrolyzed Milk Solids</a:t>
            </a:r>
          </a:p>
          <a:p>
            <a:r>
              <a:rPr lang="en-US" sz="2000" dirty="0" smtClean="0"/>
              <a:t>Hydrolyzed Plant Proteins</a:t>
            </a:r>
          </a:p>
          <a:p>
            <a:r>
              <a:rPr lang="en-US" sz="2000" dirty="0" smtClean="0"/>
              <a:t>5-Hydroxy-2,4-Decad</a:t>
            </a:r>
          </a:p>
          <a:p>
            <a:r>
              <a:rPr lang="en-US" sz="2000" dirty="0" smtClean="0"/>
              <a:t>4-Hydroxy-2,5-Dimethyl</a:t>
            </a:r>
          </a:p>
          <a:p>
            <a:r>
              <a:rPr lang="en-US" sz="2000" dirty="0" smtClean="0"/>
              <a:t>2-Hydroxy-3,5,5-Trimethyl</a:t>
            </a:r>
          </a:p>
          <a:p>
            <a:r>
              <a:rPr lang="en-US" sz="2000" dirty="0" smtClean="0"/>
              <a:t>4-Hydroxy -3-Pentenoic Acid </a:t>
            </a:r>
            <a:r>
              <a:rPr lang="en-US" sz="2000" dirty="0" err="1" smtClean="0"/>
              <a:t>Lactone</a:t>
            </a:r>
            <a:endParaRPr lang="en-US" sz="2000" dirty="0" smtClean="0"/>
          </a:p>
          <a:p>
            <a:r>
              <a:rPr lang="en-US" sz="2000" dirty="0" smtClean="0"/>
              <a:t>2-Hydroxy-4-Methyl</a:t>
            </a:r>
          </a:p>
          <a:p>
            <a:r>
              <a:rPr lang="en-US" sz="2000" dirty="0" smtClean="0"/>
              <a:t>4-Hydroxybutanoic Acid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There are </a:t>
            </a:r>
            <a:r>
              <a:rPr lang="en-US" b="1" u="sng" dirty="0" smtClean="0"/>
              <a:t>599</a:t>
            </a:r>
            <a:r>
              <a:rPr lang="en-US" b="1" dirty="0" smtClean="0"/>
              <a:t> additives to cigarettes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495800" cy="4525963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Hydroxycitronellal</a:t>
            </a:r>
            <a:endParaRPr lang="en-US" sz="2000" dirty="0" smtClean="0"/>
          </a:p>
          <a:p>
            <a:r>
              <a:rPr lang="en-US" sz="2000" dirty="0" smtClean="0"/>
              <a:t>6-Hydroxydihydrotheaspirane</a:t>
            </a:r>
          </a:p>
          <a:p>
            <a:r>
              <a:rPr lang="en-US" sz="2000" dirty="0" smtClean="0"/>
              <a:t>4-(</a:t>
            </a:r>
            <a:r>
              <a:rPr lang="en-US" sz="2000" dirty="0" err="1" smtClean="0"/>
              <a:t>para-Hydroxyphenyl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Hyssop Oil</a:t>
            </a:r>
          </a:p>
          <a:p>
            <a:r>
              <a:rPr lang="en-US" sz="2000" dirty="0" smtClean="0"/>
              <a:t>Immortelle</a:t>
            </a:r>
          </a:p>
          <a:p>
            <a:r>
              <a:rPr lang="en-US" sz="2000" dirty="0" smtClean="0"/>
              <a:t>alpha-Ionone</a:t>
            </a:r>
          </a:p>
          <a:p>
            <a:r>
              <a:rPr lang="en-US" sz="2000" dirty="0" smtClean="0"/>
              <a:t>beta-Ionone</a:t>
            </a:r>
          </a:p>
          <a:p>
            <a:r>
              <a:rPr lang="en-US" sz="2000" dirty="0" smtClean="0"/>
              <a:t>alpha-</a:t>
            </a:r>
            <a:r>
              <a:rPr lang="en-US" sz="2000" dirty="0" err="1" smtClean="0"/>
              <a:t>Irone</a:t>
            </a:r>
            <a:endParaRPr lang="en-US" sz="2000" dirty="0" smtClean="0"/>
          </a:p>
          <a:p>
            <a:r>
              <a:rPr lang="en-US" sz="2000" dirty="0" err="1" smtClean="0"/>
              <a:t>Isoamyl</a:t>
            </a:r>
            <a:r>
              <a:rPr lang="en-US" sz="2000" dirty="0" smtClean="0"/>
              <a:t> Acetate</a:t>
            </a:r>
          </a:p>
          <a:p>
            <a:r>
              <a:rPr lang="en-US" sz="2000" dirty="0" err="1" smtClean="0"/>
              <a:t>Isoamyl</a:t>
            </a:r>
            <a:r>
              <a:rPr lang="en-US" sz="2000" dirty="0" smtClean="0"/>
              <a:t> Benzoate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3566160" cy="4056062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Isoamyl</a:t>
            </a:r>
            <a:r>
              <a:rPr lang="en-US" sz="2000" dirty="0" smtClean="0"/>
              <a:t> Butyrate</a:t>
            </a:r>
          </a:p>
          <a:p>
            <a:r>
              <a:rPr lang="en-US" sz="2000" dirty="0" err="1" smtClean="0"/>
              <a:t>Isoamyl</a:t>
            </a:r>
            <a:r>
              <a:rPr lang="en-US" sz="2000" dirty="0" smtClean="0"/>
              <a:t> </a:t>
            </a:r>
            <a:r>
              <a:rPr lang="en-US" sz="2000" dirty="0" err="1" smtClean="0"/>
              <a:t>Cinnamate</a:t>
            </a:r>
            <a:endParaRPr lang="en-US" sz="2000" dirty="0" smtClean="0"/>
          </a:p>
          <a:p>
            <a:r>
              <a:rPr lang="en-US" sz="2000" dirty="0" err="1" smtClean="0"/>
              <a:t>Isoamyl</a:t>
            </a:r>
            <a:r>
              <a:rPr lang="en-US" sz="2000" dirty="0" smtClean="0"/>
              <a:t> </a:t>
            </a:r>
            <a:r>
              <a:rPr lang="en-US" sz="2000" dirty="0" err="1" smtClean="0"/>
              <a:t>Formate</a:t>
            </a:r>
            <a:endParaRPr lang="en-US" sz="2000" dirty="0" smtClean="0"/>
          </a:p>
          <a:p>
            <a:r>
              <a:rPr lang="en-US" sz="2000" dirty="0" err="1" smtClean="0"/>
              <a:t>Isoamyl</a:t>
            </a:r>
            <a:r>
              <a:rPr lang="en-US" sz="2000" dirty="0" smtClean="0"/>
              <a:t> Hexanoate</a:t>
            </a:r>
          </a:p>
          <a:p>
            <a:r>
              <a:rPr lang="en-US" sz="2000" dirty="0" err="1" smtClean="0"/>
              <a:t>Isoamyl</a:t>
            </a:r>
            <a:r>
              <a:rPr lang="en-US" sz="2000" dirty="0" smtClean="0"/>
              <a:t> </a:t>
            </a:r>
            <a:r>
              <a:rPr lang="en-US" sz="2000" dirty="0" err="1" smtClean="0"/>
              <a:t>Isovalerate</a:t>
            </a:r>
            <a:endParaRPr lang="en-US" sz="2000" dirty="0" smtClean="0"/>
          </a:p>
          <a:p>
            <a:r>
              <a:rPr lang="en-US" sz="2000" dirty="0" err="1" smtClean="0"/>
              <a:t>Isoamyl</a:t>
            </a:r>
            <a:r>
              <a:rPr lang="en-US" sz="2000" dirty="0" smtClean="0"/>
              <a:t> </a:t>
            </a:r>
            <a:r>
              <a:rPr lang="en-US" sz="2000" dirty="0" err="1" smtClean="0"/>
              <a:t>Octanoate</a:t>
            </a:r>
            <a:endParaRPr lang="en-US" sz="2000" dirty="0" smtClean="0"/>
          </a:p>
          <a:p>
            <a:r>
              <a:rPr lang="en-US" sz="2000" dirty="0" err="1" smtClean="0"/>
              <a:t>Isoamyl</a:t>
            </a:r>
            <a:r>
              <a:rPr lang="en-US" sz="2000" dirty="0" smtClean="0"/>
              <a:t> </a:t>
            </a:r>
            <a:r>
              <a:rPr lang="en-US" sz="2000" dirty="0" err="1" smtClean="0"/>
              <a:t>Phenylacetate</a:t>
            </a:r>
            <a:endParaRPr lang="en-US" sz="2000" dirty="0" smtClean="0"/>
          </a:p>
          <a:p>
            <a:r>
              <a:rPr lang="en-US" sz="2000" dirty="0" err="1" smtClean="0"/>
              <a:t>Isobornyl</a:t>
            </a:r>
            <a:r>
              <a:rPr lang="en-US" sz="2000" dirty="0" smtClean="0"/>
              <a:t> Acetate</a:t>
            </a:r>
          </a:p>
          <a:p>
            <a:r>
              <a:rPr lang="en-US" sz="2000" dirty="0" smtClean="0"/>
              <a:t>Isobutyl Acetate</a:t>
            </a:r>
          </a:p>
          <a:p>
            <a:r>
              <a:rPr lang="en-US" sz="2000" dirty="0" smtClean="0"/>
              <a:t>Isobutyl Alcohol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There are </a:t>
            </a:r>
            <a:r>
              <a:rPr lang="en-US" b="1" u="sng" dirty="0" smtClean="0"/>
              <a:t>599</a:t>
            </a:r>
            <a:r>
              <a:rPr lang="en-US" b="1" dirty="0" smtClean="0"/>
              <a:t> additives to cigarettes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447800"/>
            <a:ext cx="44958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Isobutyl </a:t>
            </a:r>
            <a:r>
              <a:rPr lang="en-US" sz="2000" dirty="0" err="1" smtClean="0"/>
              <a:t>Cinnamate</a:t>
            </a:r>
            <a:endParaRPr lang="en-US" sz="2000" dirty="0" smtClean="0"/>
          </a:p>
          <a:p>
            <a:r>
              <a:rPr lang="en-US" sz="2000" dirty="0" smtClean="0"/>
              <a:t>Isobutyl </a:t>
            </a:r>
            <a:r>
              <a:rPr lang="en-US" sz="2000" dirty="0" err="1" smtClean="0"/>
              <a:t>Phenylacetate</a:t>
            </a:r>
            <a:endParaRPr lang="en-US" sz="2000" dirty="0" smtClean="0"/>
          </a:p>
          <a:p>
            <a:r>
              <a:rPr lang="en-US" sz="2000" dirty="0" smtClean="0"/>
              <a:t>Isobutyl </a:t>
            </a:r>
            <a:r>
              <a:rPr lang="en-US" sz="2000" dirty="0" err="1" smtClean="0"/>
              <a:t>Salicylate</a:t>
            </a:r>
            <a:endParaRPr lang="en-US" sz="2000" dirty="0" smtClean="0"/>
          </a:p>
          <a:p>
            <a:r>
              <a:rPr lang="en-US" sz="2000" dirty="0" smtClean="0"/>
              <a:t>Isobutyl </a:t>
            </a:r>
            <a:r>
              <a:rPr lang="en-US" sz="2000" dirty="0" err="1" smtClean="0"/>
              <a:t>Methoxypyrazine</a:t>
            </a:r>
            <a:endParaRPr lang="en-US" sz="2000" dirty="0" smtClean="0"/>
          </a:p>
          <a:p>
            <a:r>
              <a:rPr lang="en-US" sz="2000" dirty="0" err="1" smtClean="0"/>
              <a:t>Isobuty</a:t>
            </a:r>
            <a:endParaRPr lang="en-US" sz="2000" dirty="0" smtClean="0"/>
          </a:p>
          <a:p>
            <a:r>
              <a:rPr lang="en-US" sz="2000" dirty="0" err="1" smtClean="0"/>
              <a:t>lphenethyl</a:t>
            </a:r>
            <a:r>
              <a:rPr lang="en-US" sz="2000" dirty="0" smtClean="0"/>
              <a:t> Alcohol</a:t>
            </a:r>
          </a:p>
          <a:p>
            <a:r>
              <a:rPr lang="en-US" sz="2000" dirty="0" err="1" smtClean="0"/>
              <a:t>IsobutyraldehydeIsobutyric</a:t>
            </a:r>
            <a:endParaRPr lang="en-US" sz="2000" dirty="0" smtClean="0"/>
          </a:p>
          <a:p>
            <a:r>
              <a:rPr lang="en-US" sz="2000" dirty="0" err="1" smtClean="0"/>
              <a:t>Isoleucine</a:t>
            </a:r>
            <a:endParaRPr lang="en-US" sz="2000" dirty="0" smtClean="0"/>
          </a:p>
          <a:p>
            <a:r>
              <a:rPr lang="en-US" sz="2000" dirty="0" smtClean="0"/>
              <a:t>alpha-</a:t>
            </a:r>
            <a:r>
              <a:rPr lang="en-US" sz="2000" dirty="0" err="1" smtClean="0"/>
              <a:t>Isomethylionone</a:t>
            </a:r>
            <a:endParaRPr lang="en-US" sz="2000" dirty="0" smtClean="0"/>
          </a:p>
          <a:p>
            <a:r>
              <a:rPr lang="en-US" sz="2000" dirty="0" smtClean="0"/>
              <a:t>2-Isopropylphenol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566160" cy="4056062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Isovaleric</a:t>
            </a:r>
            <a:r>
              <a:rPr lang="en-US" sz="2000" dirty="0" smtClean="0"/>
              <a:t> Acid</a:t>
            </a:r>
          </a:p>
          <a:p>
            <a:r>
              <a:rPr lang="en-US" sz="2000" dirty="0" smtClean="0"/>
              <a:t>Jasmine Absolute</a:t>
            </a:r>
          </a:p>
          <a:p>
            <a:r>
              <a:rPr lang="en-US" sz="2000" dirty="0" smtClean="0"/>
              <a:t>Kola Nut Extract</a:t>
            </a:r>
          </a:p>
          <a:p>
            <a:r>
              <a:rPr lang="en-US" sz="2000" dirty="0" smtClean="0"/>
              <a:t>Labdanum Absolute</a:t>
            </a:r>
          </a:p>
          <a:p>
            <a:r>
              <a:rPr lang="en-US" sz="2000" dirty="0" smtClean="0"/>
              <a:t>Lactic Acid</a:t>
            </a:r>
          </a:p>
          <a:p>
            <a:r>
              <a:rPr lang="en-US" sz="2000" dirty="0" err="1" smtClean="0"/>
              <a:t>Lauric</a:t>
            </a:r>
            <a:r>
              <a:rPr lang="en-US" sz="2000" dirty="0" smtClean="0"/>
              <a:t> Acid</a:t>
            </a:r>
          </a:p>
          <a:p>
            <a:r>
              <a:rPr lang="en-US" sz="2000" dirty="0" err="1" smtClean="0"/>
              <a:t>Lauric</a:t>
            </a:r>
            <a:r>
              <a:rPr lang="en-US" sz="2000" dirty="0" smtClean="0"/>
              <a:t> </a:t>
            </a:r>
            <a:r>
              <a:rPr lang="en-US" sz="2000" dirty="0" err="1" smtClean="0"/>
              <a:t>Aldehyde</a:t>
            </a:r>
            <a:endParaRPr lang="en-US" sz="2000" dirty="0" smtClean="0"/>
          </a:p>
          <a:p>
            <a:r>
              <a:rPr lang="en-US" sz="2000" dirty="0" err="1" smtClean="0"/>
              <a:t>Lavandin</a:t>
            </a:r>
            <a:r>
              <a:rPr lang="en-US" sz="2000" dirty="0" smtClean="0"/>
              <a:t> Oil</a:t>
            </a:r>
          </a:p>
          <a:p>
            <a:r>
              <a:rPr lang="en-US" sz="2000" dirty="0" smtClean="0"/>
              <a:t>Lavender Oil</a:t>
            </a:r>
          </a:p>
          <a:p>
            <a:r>
              <a:rPr lang="en-US" sz="2000" dirty="0" smtClean="0"/>
              <a:t>Lemon Oil and Extract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There are </a:t>
            </a:r>
            <a:r>
              <a:rPr lang="en-US" b="1" u="sng" dirty="0" smtClean="0"/>
              <a:t>599</a:t>
            </a:r>
            <a:r>
              <a:rPr lang="en-US" b="1" dirty="0" smtClean="0"/>
              <a:t> additives to cigarettes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400" y="1371600"/>
            <a:ext cx="44958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Lemongrass Oil</a:t>
            </a:r>
          </a:p>
          <a:p>
            <a:r>
              <a:rPr lang="en-US" sz="2000" dirty="0" smtClean="0"/>
              <a:t>1-Leucine</a:t>
            </a:r>
          </a:p>
          <a:p>
            <a:r>
              <a:rPr lang="en-US" sz="2000" dirty="0" err="1" smtClean="0"/>
              <a:t>Levulinic</a:t>
            </a:r>
            <a:r>
              <a:rPr lang="en-US" sz="2000" dirty="0" smtClean="0"/>
              <a:t> Acid</a:t>
            </a:r>
          </a:p>
          <a:p>
            <a:r>
              <a:rPr lang="en-US" sz="2000" dirty="0" smtClean="0"/>
              <a:t>Licorice Root</a:t>
            </a:r>
          </a:p>
          <a:p>
            <a:r>
              <a:rPr lang="en-US" sz="2000" dirty="0" smtClean="0"/>
              <a:t>Lime Oil</a:t>
            </a:r>
          </a:p>
          <a:p>
            <a:r>
              <a:rPr lang="en-US" sz="2000" dirty="0" smtClean="0"/>
              <a:t>Linalool</a:t>
            </a:r>
          </a:p>
          <a:p>
            <a:r>
              <a:rPr lang="en-US" sz="2000" dirty="0" smtClean="0"/>
              <a:t>Linalool Oxide</a:t>
            </a:r>
          </a:p>
          <a:p>
            <a:r>
              <a:rPr lang="en-US" sz="2000" dirty="0" err="1" smtClean="0"/>
              <a:t>Linalyl</a:t>
            </a:r>
            <a:r>
              <a:rPr lang="en-US" sz="2000" dirty="0" smtClean="0"/>
              <a:t> Acetate</a:t>
            </a:r>
          </a:p>
          <a:p>
            <a:r>
              <a:rPr lang="en-US" sz="2000" dirty="0" smtClean="0"/>
              <a:t>Linden Flowers</a:t>
            </a:r>
          </a:p>
          <a:p>
            <a:r>
              <a:rPr lang="en-US" sz="2000" dirty="0" err="1" smtClean="0"/>
              <a:t>Lovage</a:t>
            </a:r>
            <a:r>
              <a:rPr lang="en-US" sz="2000" dirty="0" smtClean="0"/>
              <a:t> Oil And Extract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3566160" cy="4056062"/>
          </a:xfrm>
        </p:spPr>
        <p:txBody>
          <a:bodyPr>
            <a:noAutofit/>
          </a:bodyPr>
          <a:lstStyle/>
          <a:p>
            <a:r>
              <a:rPr lang="en-US" sz="2000" dirty="0" smtClean="0"/>
              <a:t>1-Lysine]Mace Powder</a:t>
            </a:r>
          </a:p>
          <a:p>
            <a:r>
              <a:rPr lang="en-US" sz="2000" dirty="0" smtClean="0"/>
              <a:t>Magnesium Carbonate</a:t>
            </a:r>
          </a:p>
          <a:p>
            <a:r>
              <a:rPr lang="en-US" sz="2000" dirty="0" err="1" smtClean="0"/>
              <a:t>Malic</a:t>
            </a:r>
            <a:r>
              <a:rPr lang="en-US" sz="2000" dirty="0" smtClean="0"/>
              <a:t> Acid</a:t>
            </a:r>
          </a:p>
          <a:p>
            <a:r>
              <a:rPr lang="en-US" sz="2000" dirty="0" smtClean="0"/>
              <a:t>Malt</a:t>
            </a:r>
          </a:p>
          <a:p>
            <a:r>
              <a:rPr lang="en-US" sz="2000" dirty="0" smtClean="0"/>
              <a:t>Malt Extract</a:t>
            </a:r>
          </a:p>
          <a:p>
            <a:r>
              <a:rPr lang="en-US" sz="2000" dirty="0" err="1" smtClean="0"/>
              <a:t>Maltodextrin</a:t>
            </a:r>
            <a:endParaRPr lang="en-US" sz="2000" dirty="0" smtClean="0"/>
          </a:p>
          <a:p>
            <a:r>
              <a:rPr lang="en-US" sz="2000" dirty="0" err="1" smtClean="0"/>
              <a:t>Maltol</a:t>
            </a:r>
            <a:endParaRPr lang="en-US" sz="2000" dirty="0" smtClean="0"/>
          </a:p>
          <a:p>
            <a:r>
              <a:rPr lang="en-US" sz="2000" dirty="0" err="1" smtClean="0"/>
              <a:t>Maltyl</a:t>
            </a:r>
            <a:r>
              <a:rPr lang="en-US" sz="2000" dirty="0" smtClean="0"/>
              <a:t> </a:t>
            </a:r>
            <a:r>
              <a:rPr lang="en-US" sz="2000" dirty="0" err="1" smtClean="0"/>
              <a:t>Isobutyrate</a:t>
            </a:r>
            <a:endParaRPr lang="en-US" sz="2000" dirty="0" smtClean="0"/>
          </a:p>
          <a:p>
            <a:r>
              <a:rPr lang="en-US" sz="2000" dirty="0" smtClean="0"/>
              <a:t>Mandarin Oil</a:t>
            </a:r>
          </a:p>
          <a:p>
            <a:r>
              <a:rPr lang="en-US" sz="2000" dirty="0" smtClean="0"/>
              <a:t>Maple Syrup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There are </a:t>
            </a:r>
            <a:r>
              <a:rPr lang="en-US" b="1" u="sng" dirty="0" smtClean="0"/>
              <a:t>599</a:t>
            </a:r>
            <a:r>
              <a:rPr lang="en-US" b="1" dirty="0" smtClean="0"/>
              <a:t> additives to cigarettes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400" y="1371600"/>
            <a:ext cx="44958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Mate Leaf, Absolute and Oil</a:t>
            </a:r>
          </a:p>
          <a:p>
            <a:r>
              <a:rPr lang="en-US" sz="2000" dirty="0" smtClean="0"/>
              <a:t>para-Mentha-8-Thiol-3-One</a:t>
            </a:r>
          </a:p>
          <a:p>
            <a:r>
              <a:rPr lang="en-US" sz="2000" dirty="0" smtClean="0"/>
              <a:t>Menthol</a:t>
            </a:r>
          </a:p>
          <a:p>
            <a:r>
              <a:rPr lang="en-US" sz="2000" dirty="0" err="1" smtClean="0"/>
              <a:t>Menthone</a:t>
            </a:r>
            <a:endParaRPr lang="en-US" sz="2000" dirty="0" smtClean="0"/>
          </a:p>
          <a:p>
            <a:r>
              <a:rPr lang="en-US" sz="2000" dirty="0" err="1" smtClean="0"/>
              <a:t>Menthyl</a:t>
            </a:r>
            <a:r>
              <a:rPr lang="en-US" sz="2000" dirty="0" smtClean="0"/>
              <a:t> Acetate</a:t>
            </a:r>
          </a:p>
          <a:p>
            <a:r>
              <a:rPr lang="en-US" sz="2000" dirty="0" smtClean="0"/>
              <a:t>dl-</a:t>
            </a:r>
            <a:r>
              <a:rPr lang="en-US" sz="2000" dirty="0" err="1" smtClean="0"/>
              <a:t>Methionine</a:t>
            </a:r>
            <a:endParaRPr lang="en-US" sz="2000" dirty="0" smtClean="0"/>
          </a:p>
          <a:p>
            <a:r>
              <a:rPr lang="en-US" sz="2000" dirty="0" err="1" smtClean="0"/>
              <a:t>Methoprene</a:t>
            </a:r>
            <a:endParaRPr lang="en-US" sz="2000" dirty="0" smtClean="0"/>
          </a:p>
          <a:p>
            <a:r>
              <a:rPr lang="en-US" sz="2000" dirty="0" smtClean="0"/>
              <a:t>2-Methoxy-4-Methylphenol</a:t>
            </a:r>
          </a:p>
          <a:p>
            <a:r>
              <a:rPr lang="en-US" sz="2000" dirty="0" smtClean="0"/>
              <a:t>2-Methoxy-4-Vinylphenol</a:t>
            </a:r>
          </a:p>
          <a:p>
            <a:r>
              <a:rPr lang="en-US" sz="2000" dirty="0" err="1" smtClean="0"/>
              <a:t>para-Methoxybenzaldehyde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566160" cy="4056062"/>
          </a:xfrm>
        </p:spPr>
        <p:txBody>
          <a:bodyPr>
            <a:noAutofit/>
          </a:bodyPr>
          <a:lstStyle/>
          <a:p>
            <a:r>
              <a:rPr lang="en-US" sz="2000" dirty="0" smtClean="0"/>
              <a:t>1-(</a:t>
            </a:r>
            <a:r>
              <a:rPr lang="en-US" sz="2000" dirty="0" err="1" smtClean="0"/>
              <a:t>para-Methoxyphenyl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4-(</a:t>
            </a:r>
            <a:r>
              <a:rPr lang="en-US" sz="2000" dirty="0" err="1" smtClean="0"/>
              <a:t>para-Methoxyphenyl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1-(</a:t>
            </a:r>
            <a:r>
              <a:rPr lang="en-US" sz="2000" dirty="0" err="1" smtClean="0"/>
              <a:t>para-Methoxyphenyl</a:t>
            </a:r>
            <a:r>
              <a:rPr lang="en-US" sz="2000" dirty="0" smtClean="0"/>
              <a:t>)</a:t>
            </a:r>
          </a:p>
          <a:p>
            <a:r>
              <a:rPr lang="en-US" sz="2000" dirty="0" err="1" smtClean="0"/>
              <a:t>Methoxypyrazine</a:t>
            </a:r>
            <a:endParaRPr lang="en-US" sz="2000" dirty="0" smtClean="0"/>
          </a:p>
          <a:p>
            <a:r>
              <a:rPr lang="en-US" sz="2000" dirty="0" smtClean="0"/>
              <a:t>Methyl 2-Furoate</a:t>
            </a:r>
          </a:p>
          <a:p>
            <a:r>
              <a:rPr lang="en-US" sz="2000" dirty="0" smtClean="0"/>
              <a:t>Methyl 2-Octynoate</a:t>
            </a:r>
          </a:p>
          <a:p>
            <a:r>
              <a:rPr lang="en-US" sz="2000" dirty="0" smtClean="0"/>
              <a:t>Methyl 2-Pyrrolyl </a:t>
            </a:r>
            <a:r>
              <a:rPr lang="en-US" sz="2000" dirty="0" err="1" smtClean="0"/>
              <a:t>Ketone</a:t>
            </a:r>
            <a:endParaRPr lang="en-US" sz="2000" dirty="0" smtClean="0"/>
          </a:p>
          <a:p>
            <a:r>
              <a:rPr lang="en-US" sz="2000" dirty="0" smtClean="0"/>
              <a:t>Methyl </a:t>
            </a:r>
            <a:r>
              <a:rPr lang="en-US" sz="2000" dirty="0" err="1" smtClean="0"/>
              <a:t>Anisate</a:t>
            </a:r>
            <a:endParaRPr lang="en-US" sz="2000" dirty="0" smtClean="0"/>
          </a:p>
          <a:p>
            <a:r>
              <a:rPr lang="en-US" sz="2000" dirty="0" smtClean="0"/>
              <a:t>Methyl </a:t>
            </a:r>
            <a:r>
              <a:rPr lang="en-US" sz="2000" dirty="0" err="1" smtClean="0"/>
              <a:t>Anthranilate</a:t>
            </a:r>
            <a:endParaRPr lang="en-US" sz="2000" dirty="0" smtClean="0"/>
          </a:p>
          <a:p>
            <a:r>
              <a:rPr lang="en-US" sz="2000" dirty="0" smtClean="0"/>
              <a:t>Methyl Benzoate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There are </a:t>
            </a:r>
            <a:r>
              <a:rPr lang="en-US" b="1" u="sng" dirty="0" smtClean="0"/>
              <a:t>599</a:t>
            </a:r>
            <a:r>
              <a:rPr lang="en-US" b="1" dirty="0" smtClean="0"/>
              <a:t> additives to cigarettes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4958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Methyl </a:t>
            </a:r>
            <a:r>
              <a:rPr lang="en-US" sz="2000" dirty="0" err="1" smtClean="0"/>
              <a:t>Cinnamate</a:t>
            </a:r>
            <a:endParaRPr lang="en-US" sz="2000" dirty="0" smtClean="0"/>
          </a:p>
          <a:p>
            <a:r>
              <a:rPr lang="en-US" sz="2000" dirty="0" smtClean="0"/>
              <a:t>Methyl </a:t>
            </a:r>
            <a:r>
              <a:rPr lang="en-US" sz="2000" dirty="0" err="1" smtClean="0"/>
              <a:t>Dihydrojasmonate</a:t>
            </a:r>
            <a:endParaRPr lang="en-US" sz="2000" dirty="0" smtClean="0"/>
          </a:p>
          <a:p>
            <a:r>
              <a:rPr lang="en-US" sz="2000" dirty="0" smtClean="0"/>
              <a:t>Methyl Ester of Rosin</a:t>
            </a:r>
          </a:p>
          <a:p>
            <a:r>
              <a:rPr lang="en-US" sz="2000" dirty="0" smtClean="0"/>
              <a:t>Methyl </a:t>
            </a:r>
            <a:r>
              <a:rPr lang="en-US" sz="2000" dirty="0" err="1" smtClean="0"/>
              <a:t>Isovalerate</a:t>
            </a:r>
            <a:endParaRPr lang="en-US" sz="2000" dirty="0" smtClean="0"/>
          </a:p>
          <a:p>
            <a:r>
              <a:rPr lang="en-US" sz="2000" dirty="0" smtClean="0"/>
              <a:t>Methyl </a:t>
            </a:r>
            <a:r>
              <a:rPr lang="en-US" sz="2000" dirty="0" err="1" smtClean="0"/>
              <a:t>Linoleate</a:t>
            </a:r>
            <a:r>
              <a:rPr lang="en-US" sz="2000" dirty="0" smtClean="0"/>
              <a:t> (48%)</a:t>
            </a:r>
          </a:p>
          <a:p>
            <a:r>
              <a:rPr lang="en-US" sz="2000" dirty="0" smtClean="0"/>
              <a:t>Methyl </a:t>
            </a:r>
            <a:r>
              <a:rPr lang="en-US" sz="2000" dirty="0" err="1" smtClean="0"/>
              <a:t>Linolenate</a:t>
            </a:r>
            <a:r>
              <a:rPr lang="en-US" sz="2000" dirty="0" smtClean="0"/>
              <a:t> (52%)</a:t>
            </a:r>
          </a:p>
          <a:p>
            <a:r>
              <a:rPr lang="en-US" sz="2000" dirty="0" smtClean="0"/>
              <a:t>Methyl </a:t>
            </a:r>
            <a:r>
              <a:rPr lang="en-US" sz="2000" dirty="0" err="1" smtClean="0"/>
              <a:t>Naphthyl</a:t>
            </a:r>
            <a:r>
              <a:rPr lang="en-US" sz="2000" dirty="0" smtClean="0"/>
              <a:t> </a:t>
            </a:r>
            <a:r>
              <a:rPr lang="en-US" sz="2000" dirty="0" err="1" smtClean="0"/>
              <a:t>Ketone</a:t>
            </a:r>
            <a:endParaRPr lang="en-US" sz="2000" dirty="0" smtClean="0"/>
          </a:p>
          <a:p>
            <a:r>
              <a:rPr lang="en-US" sz="2000" dirty="0" smtClean="0"/>
              <a:t>Methyl </a:t>
            </a:r>
            <a:r>
              <a:rPr lang="en-US" sz="2000" dirty="0" err="1" smtClean="0"/>
              <a:t>Nicotinate</a:t>
            </a:r>
            <a:endParaRPr lang="en-US" sz="2000" dirty="0" smtClean="0"/>
          </a:p>
          <a:p>
            <a:r>
              <a:rPr lang="en-US" sz="2000" dirty="0" smtClean="0"/>
              <a:t>Methyl </a:t>
            </a:r>
            <a:r>
              <a:rPr lang="en-US" sz="2000" dirty="0" err="1" smtClean="0"/>
              <a:t>Phenylacetate</a:t>
            </a:r>
            <a:endParaRPr lang="en-US" sz="2000" dirty="0" smtClean="0"/>
          </a:p>
          <a:p>
            <a:r>
              <a:rPr lang="en-US" sz="2000" dirty="0" smtClean="0"/>
              <a:t>Methyl </a:t>
            </a:r>
            <a:r>
              <a:rPr lang="en-US" sz="2000" dirty="0" err="1" smtClean="0"/>
              <a:t>Salicylate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566160" cy="4056062"/>
          </a:xfrm>
        </p:spPr>
        <p:txBody>
          <a:bodyPr>
            <a:noAutofit/>
          </a:bodyPr>
          <a:lstStyle/>
          <a:p>
            <a:r>
              <a:rPr lang="en-US" sz="2000" dirty="0" smtClean="0"/>
              <a:t>Methyl Sulfide</a:t>
            </a:r>
          </a:p>
          <a:p>
            <a:r>
              <a:rPr lang="en-US" sz="2000" dirty="0" smtClean="0"/>
              <a:t>3-Methyl-1-Cyclopentade</a:t>
            </a:r>
          </a:p>
          <a:p>
            <a:r>
              <a:rPr lang="en-US" sz="2000" dirty="0" smtClean="0"/>
              <a:t>4-Methyl-1-Phenyl-Pentan</a:t>
            </a:r>
          </a:p>
          <a:p>
            <a:r>
              <a:rPr lang="en-US" sz="2000" dirty="0" smtClean="0"/>
              <a:t>5-Methyl-2-Phenyl-2-Hexe</a:t>
            </a:r>
          </a:p>
          <a:p>
            <a:r>
              <a:rPr lang="en-US" sz="2000" dirty="0" smtClean="0"/>
              <a:t>Methyl </a:t>
            </a:r>
            <a:r>
              <a:rPr lang="en-US" sz="2000" dirty="0" err="1" smtClean="0"/>
              <a:t>Thiophenecarbox</a:t>
            </a:r>
            <a:endParaRPr lang="en-US" sz="2000" dirty="0" smtClean="0"/>
          </a:p>
          <a:p>
            <a:r>
              <a:rPr lang="en-US" sz="2000" dirty="0" smtClean="0"/>
              <a:t>6-Methyl-3,-5-Heptadien-2</a:t>
            </a:r>
          </a:p>
          <a:p>
            <a:r>
              <a:rPr lang="en-US" sz="2000" dirty="0" smtClean="0"/>
              <a:t>2-Methyl-3-</a:t>
            </a:r>
          </a:p>
          <a:p>
            <a:r>
              <a:rPr lang="en-US" sz="2000" dirty="0" smtClean="0"/>
              <a:t>5-Methyl-3-Hexen-2</a:t>
            </a:r>
          </a:p>
          <a:p>
            <a:r>
              <a:rPr lang="en-US" sz="2000" dirty="0" smtClean="0"/>
              <a:t>Methoxy-4-Isopropylbenzene</a:t>
            </a:r>
          </a:p>
          <a:p>
            <a:r>
              <a:rPr lang="en-US" sz="2000" dirty="0" smtClean="0"/>
              <a:t>4-Methyl-3-Pentene-2-One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There are </a:t>
            </a:r>
            <a:r>
              <a:rPr lang="en-US" b="1" u="sng" dirty="0" smtClean="0"/>
              <a:t>599</a:t>
            </a:r>
            <a:r>
              <a:rPr lang="en-US" b="1" dirty="0" smtClean="0"/>
              <a:t> additives to cigarettes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2-Methyl-4-Phenylbutyraldehyde</a:t>
            </a:r>
          </a:p>
          <a:p>
            <a:r>
              <a:rPr lang="en-US" sz="2000" dirty="0" smtClean="0"/>
              <a:t>6-Methyl-5-Hepten-2-One</a:t>
            </a:r>
          </a:p>
          <a:p>
            <a:r>
              <a:rPr lang="en-US" sz="2000" dirty="0" smtClean="0"/>
              <a:t>4-Methyl-5-Thiazoleethanol</a:t>
            </a:r>
          </a:p>
          <a:p>
            <a:r>
              <a:rPr lang="en-US" sz="2000" dirty="0" smtClean="0"/>
              <a:t>4-Methyl-5-Vinylthiazole</a:t>
            </a:r>
          </a:p>
          <a:p>
            <a:r>
              <a:rPr lang="en-US" sz="2000" dirty="0" smtClean="0"/>
              <a:t>Methyl-alpha-Ionone</a:t>
            </a:r>
          </a:p>
          <a:p>
            <a:r>
              <a:rPr lang="en-US" sz="2000" dirty="0" smtClean="0"/>
              <a:t>Methyl-trans-2-Butenoic Acid</a:t>
            </a:r>
          </a:p>
          <a:p>
            <a:r>
              <a:rPr lang="en-US" sz="2000" dirty="0" smtClean="0"/>
              <a:t>4-Methylacetophenone</a:t>
            </a:r>
          </a:p>
          <a:p>
            <a:r>
              <a:rPr lang="en-US" sz="2000" dirty="0" err="1" smtClean="0"/>
              <a:t>para-Methylanisole</a:t>
            </a:r>
            <a:endParaRPr lang="en-US" sz="2000" dirty="0" smtClean="0"/>
          </a:p>
          <a:p>
            <a:r>
              <a:rPr lang="en-US" sz="2000" dirty="0" smtClean="0"/>
              <a:t>alpha-</a:t>
            </a:r>
            <a:r>
              <a:rPr lang="en-US" sz="2000" dirty="0" err="1" smtClean="0"/>
              <a:t>Methylbenzyl</a:t>
            </a:r>
            <a:r>
              <a:rPr lang="en-US" sz="2000" dirty="0" smtClean="0"/>
              <a:t> Acetate</a:t>
            </a:r>
          </a:p>
          <a:p>
            <a:r>
              <a:rPr lang="en-US" sz="2000" dirty="0" smtClean="0"/>
              <a:t>alpha-</a:t>
            </a:r>
            <a:r>
              <a:rPr lang="en-US" sz="2000" dirty="0" err="1" smtClean="0"/>
              <a:t>Methylbenzyl</a:t>
            </a:r>
            <a:r>
              <a:rPr lang="en-US" sz="2000" dirty="0" smtClean="0"/>
              <a:t> Alcohol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76800" y="838200"/>
            <a:ext cx="3566160" cy="4056062"/>
          </a:xfrm>
        </p:spPr>
        <p:txBody>
          <a:bodyPr>
            <a:noAutofit/>
          </a:bodyPr>
          <a:lstStyle/>
          <a:p>
            <a:r>
              <a:rPr lang="en-US" sz="2000" dirty="0" smtClean="0"/>
              <a:t>2-Methylbutyraldehyde</a:t>
            </a:r>
          </a:p>
          <a:p>
            <a:r>
              <a:rPr lang="en-US" sz="2000" dirty="0" smtClean="0"/>
              <a:t>3-Methylbutyraldehyde</a:t>
            </a:r>
          </a:p>
          <a:p>
            <a:r>
              <a:rPr lang="en-US" sz="2000" dirty="0" smtClean="0"/>
              <a:t>2-Methylbutyric Acid</a:t>
            </a:r>
          </a:p>
          <a:p>
            <a:r>
              <a:rPr lang="en-US" sz="2000" dirty="0" err="1" smtClean="0"/>
              <a:t>Methylcinnamaldehyde</a:t>
            </a:r>
            <a:endParaRPr lang="en-US" sz="2000" dirty="0" smtClean="0"/>
          </a:p>
          <a:p>
            <a:r>
              <a:rPr lang="en-US" sz="2000" dirty="0" err="1" smtClean="0"/>
              <a:t>Methylcyclopentenolone</a:t>
            </a:r>
            <a:endParaRPr lang="en-US" sz="2000" dirty="0" smtClean="0"/>
          </a:p>
          <a:p>
            <a:r>
              <a:rPr lang="en-US" sz="2000" dirty="0" smtClean="0"/>
              <a:t>2-Methylheptanoic Acid</a:t>
            </a:r>
          </a:p>
          <a:p>
            <a:r>
              <a:rPr lang="en-US" sz="2000" dirty="0" smtClean="0"/>
              <a:t>2-Methylhexanoic Acid</a:t>
            </a:r>
          </a:p>
          <a:p>
            <a:r>
              <a:rPr lang="en-US" sz="2000" dirty="0" smtClean="0"/>
              <a:t>3-Methylpentanoic Acid</a:t>
            </a:r>
          </a:p>
          <a:p>
            <a:r>
              <a:rPr lang="en-US" sz="2000" dirty="0" smtClean="0"/>
              <a:t>4-Methylpentanoic Acid</a:t>
            </a:r>
          </a:p>
          <a:p>
            <a:r>
              <a:rPr lang="en-US" sz="2000" dirty="0" smtClean="0"/>
              <a:t>2-Methylpyrazine</a:t>
            </a:r>
          </a:p>
          <a:p>
            <a:r>
              <a:rPr lang="en-US" sz="2000" dirty="0" smtClean="0"/>
              <a:t>5-Methylquinoxaline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There are </a:t>
            </a:r>
            <a:r>
              <a:rPr lang="en-US" b="1" u="sng" dirty="0" smtClean="0"/>
              <a:t>599</a:t>
            </a:r>
            <a:r>
              <a:rPr lang="en-US" b="1" dirty="0" smtClean="0"/>
              <a:t> additives to cigarettes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4958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2-Methyltetrahydrofuran-3-</a:t>
            </a:r>
          </a:p>
          <a:p>
            <a:r>
              <a:rPr lang="en-US" sz="2000" dirty="0" smtClean="0"/>
              <a:t>3-Methylthiopropionaldehyde</a:t>
            </a:r>
          </a:p>
          <a:p>
            <a:r>
              <a:rPr lang="en-US" sz="2000" dirty="0" smtClean="0"/>
              <a:t>Methyl 3-</a:t>
            </a:r>
          </a:p>
          <a:p>
            <a:r>
              <a:rPr lang="en-US" sz="2000" dirty="0" err="1" smtClean="0"/>
              <a:t>Methylthiopropionate</a:t>
            </a:r>
            <a:endParaRPr lang="en-US" sz="2000" dirty="0" smtClean="0"/>
          </a:p>
          <a:p>
            <a:r>
              <a:rPr lang="en-US" sz="2000" dirty="0" smtClean="0"/>
              <a:t>2-Methylvaleric Acid</a:t>
            </a:r>
          </a:p>
          <a:p>
            <a:r>
              <a:rPr lang="en-US" sz="2000" dirty="0" smtClean="0"/>
              <a:t>Mimosa Absolute and Extract</a:t>
            </a:r>
          </a:p>
          <a:p>
            <a:r>
              <a:rPr lang="en-US" sz="2000" dirty="0" smtClean="0"/>
              <a:t>Molasses Extract and Tincture</a:t>
            </a:r>
          </a:p>
          <a:p>
            <a:r>
              <a:rPr lang="en-US" sz="2000" dirty="0" smtClean="0"/>
              <a:t>Mountain Maple Solid Extract</a:t>
            </a:r>
          </a:p>
          <a:p>
            <a:r>
              <a:rPr lang="en-US" sz="2000" dirty="0" smtClean="0"/>
              <a:t>Mullein Flowers</a:t>
            </a:r>
          </a:p>
          <a:p>
            <a:r>
              <a:rPr lang="en-US" sz="2000" dirty="0" err="1" smtClean="0"/>
              <a:t>Myristaldehyde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219200"/>
            <a:ext cx="3566160" cy="4056062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Myristic</a:t>
            </a:r>
            <a:r>
              <a:rPr lang="en-US" sz="2000" dirty="0" smtClean="0"/>
              <a:t> Acid</a:t>
            </a:r>
          </a:p>
          <a:p>
            <a:r>
              <a:rPr lang="en-US" sz="2000" dirty="0" smtClean="0"/>
              <a:t>Myrrh Oil</a:t>
            </a:r>
          </a:p>
          <a:p>
            <a:r>
              <a:rPr lang="en-US" sz="2000" dirty="0" smtClean="0"/>
              <a:t>beta-</a:t>
            </a:r>
            <a:r>
              <a:rPr lang="en-US" sz="2000" dirty="0" err="1" smtClean="0"/>
              <a:t>Napthyl</a:t>
            </a:r>
            <a:r>
              <a:rPr lang="en-US" sz="2000" dirty="0" smtClean="0"/>
              <a:t> Ethyl Ether</a:t>
            </a:r>
          </a:p>
          <a:p>
            <a:r>
              <a:rPr lang="en-US" sz="2000" dirty="0" err="1" smtClean="0"/>
              <a:t>Nerol</a:t>
            </a:r>
            <a:endParaRPr lang="en-US" sz="2000" dirty="0" smtClean="0"/>
          </a:p>
          <a:p>
            <a:r>
              <a:rPr lang="en-US" sz="2000" dirty="0" err="1" smtClean="0"/>
              <a:t>Neroli</a:t>
            </a:r>
            <a:r>
              <a:rPr lang="en-US" sz="2000" dirty="0" smtClean="0"/>
              <a:t> </a:t>
            </a:r>
            <a:r>
              <a:rPr lang="en-US" sz="2000" dirty="0" err="1" smtClean="0"/>
              <a:t>Bigarde</a:t>
            </a:r>
            <a:r>
              <a:rPr lang="en-US" sz="2000" dirty="0" smtClean="0"/>
              <a:t> Oil</a:t>
            </a:r>
          </a:p>
          <a:p>
            <a:r>
              <a:rPr lang="en-US" sz="2000" dirty="0" err="1" smtClean="0"/>
              <a:t>Nerolidol</a:t>
            </a:r>
            <a:endParaRPr lang="en-US" sz="2000" dirty="0" smtClean="0"/>
          </a:p>
          <a:p>
            <a:r>
              <a:rPr lang="en-US" sz="2000" dirty="0" smtClean="0"/>
              <a:t>Nona-2-trans,6-cis-Dienal</a:t>
            </a:r>
          </a:p>
          <a:p>
            <a:r>
              <a:rPr lang="en-US" sz="2000" dirty="0" smtClean="0"/>
              <a:t>6-Nonadien-1-Ol</a:t>
            </a:r>
          </a:p>
          <a:p>
            <a:r>
              <a:rPr lang="en-US" sz="2000" dirty="0" smtClean="0"/>
              <a:t>gamma-</a:t>
            </a:r>
            <a:r>
              <a:rPr lang="en-US" sz="2000" dirty="0" err="1" smtClean="0"/>
              <a:t>Nonalactone</a:t>
            </a:r>
            <a:endParaRPr lang="en-US" sz="2000" dirty="0" smtClean="0"/>
          </a:p>
          <a:p>
            <a:r>
              <a:rPr lang="en-US" sz="2000" dirty="0" err="1" smtClean="0"/>
              <a:t>Nonanal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There are </a:t>
            </a:r>
            <a:r>
              <a:rPr lang="en-US" b="1" u="sng" dirty="0" smtClean="0"/>
              <a:t>599</a:t>
            </a:r>
            <a:r>
              <a:rPr lang="en-US" b="1" dirty="0" smtClean="0"/>
              <a:t> additives to cigarettes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495800" cy="4525963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Nonanoic</a:t>
            </a:r>
            <a:r>
              <a:rPr lang="en-US" sz="2000" dirty="0" smtClean="0"/>
              <a:t> Acid</a:t>
            </a:r>
          </a:p>
          <a:p>
            <a:r>
              <a:rPr lang="en-US" sz="2000" dirty="0" err="1" smtClean="0"/>
              <a:t>Nonanonetrans</a:t>
            </a:r>
            <a:endParaRPr lang="en-US" sz="2000" dirty="0" smtClean="0"/>
          </a:p>
          <a:p>
            <a:r>
              <a:rPr lang="en-US" sz="2000" dirty="0" smtClean="0"/>
              <a:t>2-Nonenal</a:t>
            </a:r>
          </a:p>
          <a:p>
            <a:r>
              <a:rPr lang="en-US" sz="2000" dirty="0" err="1" smtClean="0"/>
              <a:t>Nonyl</a:t>
            </a:r>
            <a:r>
              <a:rPr lang="en-US" sz="2000" dirty="0" smtClean="0"/>
              <a:t> Acetate</a:t>
            </a:r>
          </a:p>
          <a:p>
            <a:r>
              <a:rPr lang="en-US" sz="2000" dirty="0" smtClean="0"/>
              <a:t>Nutmeg Powder and Oil</a:t>
            </a:r>
          </a:p>
          <a:p>
            <a:r>
              <a:rPr lang="en-US" sz="2000" dirty="0" smtClean="0"/>
              <a:t>Oak Chips Extract and Oil</a:t>
            </a:r>
          </a:p>
          <a:p>
            <a:r>
              <a:rPr lang="en-US" sz="2000" dirty="0" smtClean="0"/>
              <a:t>Oak Moss Absolute</a:t>
            </a:r>
          </a:p>
          <a:p>
            <a:r>
              <a:rPr lang="en-US" sz="2000" dirty="0" err="1" smtClean="0"/>
              <a:t>Octadecatrienoic</a:t>
            </a:r>
            <a:r>
              <a:rPr lang="en-US" sz="2000" dirty="0" smtClean="0"/>
              <a:t>  Acid (52%)</a:t>
            </a:r>
          </a:p>
          <a:p>
            <a:r>
              <a:rPr lang="en-US" sz="2000" dirty="0" smtClean="0"/>
              <a:t>Delta-</a:t>
            </a:r>
            <a:r>
              <a:rPr lang="en-US" sz="2000" dirty="0" err="1" smtClean="0"/>
              <a:t>Octalactone</a:t>
            </a:r>
            <a:endParaRPr lang="en-US" sz="2000" dirty="0" smtClean="0"/>
          </a:p>
          <a:p>
            <a:r>
              <a:rPr lang="en-US" sz="2000" dirty="0" smtClean="0"/>
              <a:t>gamma-</a:t>
            </a:r>
            <a:r>
              <a:rPr lang="en-US" sz="2000" dirty="0" err="1" smtClean="0"/>
              <a:t>Octalactone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566160" cy="4056062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Octanal</a:t>
            </a:r>
            <a:endParaRPr lang="en-US" sz="2000" dirty="0" smtClean="0"/>
          </a:p>
          <a:p>
            <a:r>
              <a:rPr lang="en-US" sz="2000" dirty="0" err="1" smtClean="0"/>
              <a:t>Octanoic</a:t>
            </a:r>
            <a:r>
              <a:rPr lang="en-US" sz="2000" dirty="0" smtClean="0"/>
              <a:t> Acid</a:t>
            </a:r>
          </a:p>
          <a:p>
            <a:r>
              <a:rPr lang="en-US" sz="2000" dirty="0" smtClean="0"/>
              <a:t>1-Octanol</a:t>
            </a:r>
          </a:p>
          <a:p>
            <a:r>
              <a:rPr lang="en-US" sz="2000" dirty="0" smtClean="0"/>
              <a:t>2-Octanone</a:t>
            </a:r>
          </a:p>
          <a:p>
            <a:r>
              <a:rPr lang="en-US" sz="2000" dirty="0" smtClean="0"/>
              <a:t>3-Octen-2-One</a:t>
            </a:r>
          </a:p>
          <a:p>
            <a:r>
              <a:rPr lang="en-US" sz="2000" dirty="0" smtClean="0"/>
              <a:t>1-Octen-3-Ol</a:t>
            </a:r>
          </a:p>
          <a:p>
            <a:r>
              <a:rPr lang="en-US" sz="2000" dirty="0" smtClean="0"/>
              <a:t>1-Octen-3-Yl Acetate</a:t>
            </a:r>
          </a:p>
          <a:p>
            <a:r>
              <a:rPr lang="en-US" sz="2000" dirty="0" smtClean="0"/>
              <a:t>2-Octenal</a:t>
            </a:r>
          </a:p>
          <a:p>
            <a:r>
              <a:rPr lang="en-US" sz="2000" dirty="0" err="1" smtClean="0"/>
              <a:t>Octyl</a:t>
            </a:r>
            <a:r>
              <a:rPr lang="en-US" sz="2000" dirty="0" smtClean="0"/>
              <a:t> </a:t>
            </a:r>
            <a:r>
              <a:rPr lang="en-US" sz="2000" dirty="0" err="1" smtClean="0"/>
              <a:t>Isobutyrate</a:t>
            </a:r>
            <a:endParaRPr lang="en-US" sz="2000" dirty="0" smtClean="0"/>
          </a:p>
          <a:p>
            <a:r>
              <a:rPr lang="en-US" sz="2000" dirty="0" smtClean="0"/>
              <a:t>Oleic Acid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313613" cy="868362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Effects of Nicotine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5867400" cy="5562600"/>
          </a:xfrm>
        </p:spPr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Causes liver to release glycogen, raising blood sugar level</a:t>
            </a:r>
          </a:p>
          <a:p>
            <a:r>
              <a:rPr lang="en-US" sz="4200" dirty="0" smtClean="0"/>
              <a:t>Inhibits production of urine in kidneys</a:t>
            </a:r>
          </a:p>
          <a:p>
            <a:r>
              <a:rPr lang="en-US" sz="4200" dirty="0" smtClean="0"/>
              <a:t>Stimulates adrenal glands to release adrenaline, causing changes in functioning of heart and other organs.</a:t>
            </a:r>
          </a:p>
          <a:p>
            <a:r>
              <a:rPr lang="en-US" sz="4200" dirty="0" smtClean="0"/>
              <a:t>Accelerates heart rate, elevates blood pressure.</a:t>
            </a:r>
          </a:p>
          <a:p>
            <a:r>
              <a:rPr lang="en-US" sz="4200" dirty="0" smtClean="0"/>
              <a:t>Constricts blood vessels, especially in skin.</a:t>
            </a:r>
          </a:p>
          <a:p>
            <a:r>
              <a:rPr lang="en-US" sz="4200" dirty="0" smtClean="0"/>
              <a:t>Stimulates brain to release chemicals that alter mood.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4200" dirty="0" smtClean="0"/>
              <a:t>These are just a few……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There are </a:t>
            </a:r>
            <a:r>
              <a:rPr lang="en-US" b="1" u="sng" dirty="0" smtClean="0"/>
              <a:t>599</a:t>
            </a:r>
            <a:r>
              <a:rPr lang="en-US" b="1" dirty="0" smtClean="0"/>
              <a:t> additives to cigarettes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495800" cy="4525963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Olibanum</a:t>
            </a:r>
            <a:r>
              <a:rPr lang="en-US" sz="2000" dirty="0" smtClean="0"/>
              <a:t> Oil</a:t>
            </a:r>
          </a:p>
          <a:p>
            <a:r>
              <a:rPr lang="en-US" sz="2000" dirty="0" err="1" smtClean="0"/>
              <a:t>Opoponax</a:t>
            </a:r>
            <a:r>
              <a:rPr lang="en-US" sz="2000" dirty="0" smtClean="0"/>
              <a:t> Oil And Gum</a:t>
            </a:r>
          </a:p>
          <a:p>
            <a:r>
              <a:rPr lang="en-US" sz="2000" dirty="0" smtClean="0"/>
              <a:t>Orange Blossoms</a:t>
            </a:r>
          </a:p>
          <a:p>
            <a:r>
              <a:rPr lang="en-US" sz="2000" dirty="0" smtClean="0"/>
              <a:t>Orange Oil and Extract</a:t>
            </a:r>
          </a:p>
          <a:p>
            <a:r>
              <a:rPr lang="en-US" sz="2000" dirty="0" err="1" smtClean="0"/>
              <a:t>Origanum</a:t>
            </a:r>
            <a:r>
              <a:rPr lang="en-US" sz="2000" dirty="0" smtClean="0"/>
              <a:t> Oil</a:t>
            </a:r>
          </a:p>
          <a:p>
            <a:r>
              <a:rPr lang="en-US" sz="2000" dirty="0" err="1" smtClean="0"/>
              <a:t>Orris</a:t>
            </a:r>
            <a:r>
              <a:rPr lang="en-US" sz="2000" dirty="0" smtClean="0"/>
              <a:t> Concrete Oil</a:t>
            </a:r>
          </a:p>
          <a:p>
            <a:r>
              <a:rPr lang="en-US" sz="2000" dirty="0" err="1" smtClean="0"/>
              <a:t>Palmarosa</a:t>
            </a:r>
            <a:r>
              <a:rPr lang="en-US" sz="2000" dirty="0" smtClean="0"/>
              <a:t> Oil</a:t>
            </a:r>
          </a:p>
          <a:p>
            <a:r>
              <a:rPr lang="en-US" sz="2000" dirty="0" err="1" smtClean="0"/>
              <a:t>Palmitic</a:t>
            </a:r>
            <a:r>
              <a:rPr lang="en-US" sz="2000" dirty="0" smtClean="0"/>
              <a:t> Acid</a:t>
            </a:r>
          </a:p>
          <a:p>
            <a:r>
              <a:rPr lang="en-US" sz="2000" dirty="0" smtClean="0"/>
              <a:t>Parsley Seed Oil</a:t>
            </a:r>
          </a:p>
          <a:p>
            <a:r>
              <a:rPr lang="en-US" sz="2000" dirty="0" smtClean="0"/>
              <a:t>Patchouli Oil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566160" cy="4056062"/>
          </a:xfrm>
        </p:spPr>
        <p:txBody>
          <a:bodyPr>
            <a:noAutofit/>
          </a:bodyPr>
          <a:lstStyle/>
          <a:p>
            <a:r>
              <a:rPr lang="en-US" sz="2000" dirty="0" smtClean="0"/>
              <a:t>omega-</a:t>
            </a:r>
            <a:r>
              <a:rPr lang="en-US" sz="2000" dirty="0" err="1" smtClean="0"/>
              <a:t>Pentadecalactone</a:t>
            </a:r>
            <a:endParaRPr lang="en-US" sz="2000" dirty="0" smtClean="0"/>
          </a:p>
          <a:p>
            <a:r>
              <a:rPr lang="en-US" sz="2000" dirty="0" smtClean="0"/>
              <a:t>2,3-Pentanedione</a:t>
            </a:r>
          </a:p>
          <a:p>
            <a:r>
              <a:rPr lang="en-US" sz="2000" dirty="0" smtClean="0"/>
              <a:t>2-Pentanone</a:t>
            </a:r>
          </a:p>
          <a:p>
            <a:r>
              <a:rPr lang="en-US" sz="2000" dirty="0" smtClean="0"/>
              <a:t>4-Pentenoic Acid</a:t>
            </a:r>
          </a:p>
          <a:p>
            <a:r>
              <a:rPr lang="en-US" sz="2000" dirty="0" smtClean="0"/>
              <a:t>2-Pentylpyridine</a:t>
            </a:r>
          </a:p>
          <a:p>
            <a:r>
              <a:rPr lang="en-US" sz="2000" dirty="0" smtClean="0"/>
              <a:t>Pepper Oil</a:t>
            </a:r>
          </a:p>
          <a:p>
            <a:r>
              <a:rPr lang="en-US" sz="2000" dirty="0" smtClean="0"/>
              <a:t>Peppermint Oil</a:t>
            </a:r>
          </a:p>
          <a:p>
            <a:r>
              <a:rPr lang="en-US" sz="2000" dirty="0" smtClean="0"/>
              <a:t>Peruvian Oil</a:t>
            </a:r>
          </a:p>
          <a:p>
            <a:r>
              <a:rPr lang="en-US" sz="2000" dirty="0" err="1" smtClean="0"/>
              <a:t>Petitgrain</a:t>
            </a:r>
            <a:r>
              <a:rPr lang="en-US" sz="2000" dirty="0" smtClean="0"/>
              <a:t> Absolute</a:t>
            </a:r>
          </a:p>
          <a:p>
            <a:r>
              <a:rPr lang="en-US" sz="2000" dirty="0" smtClean="0"/>
              <a:t>alpha-</a:t>
            </a:r>
            <a:r>
              <a:rPr lang="en-US" sz="2000" dirty="0" err="1" smtClean="0"/>
              <a:t>Phellandrene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There are </a:t>
            </a:r>
            <a:r>
              <a:rPr lang="en-US" b="1" u="sng" dirty="0" smtClean="0"/>
              <a:t>599</a:t>
            </a:r>
            <a:r>
              <a:rPr lang="en-US" b="1" dirty="0" smtClean="0"/>
              <a:t> additives to cigarettes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4958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2-Phenenthyl Acetate</a:t>
            </a:r>
          </a:p>
          <a:p>
            <a:r>
              <a:rPr lang="en-US" sz="2000" dirty="0" err="1" smtClean="0"/>
              <a:t>Phenenthyl</a:t>
            </a:r>
            <a:r>
              <a:rPr lang="en-US" sz="2000" dirty="0" smtClean="0"/>
              <a:t> Alcohol</a:t>
            </a:r>
          </a:p>
          <a:p>
            <a:r>
              <a:rPr lang="en-US" sz="2000" dirty="0" err="1" smtClean="0"/>
              <a:t>Phenethyl</a:t>
            </a:r>
            <a:r>
              <a:rPr lang="en-US" sz="2000" dirty="0" smtClean="0"/>
              <a:t> Butyrate</a:t>
            </a:r>
          </a:p>
          <a:p>
            <a:r>
              <a:rPr lang="en-US" sz="2000" dirty="0" err="1" smtClean="0"/>
              <a:t>Phenethyl</a:t>
            </a:r>
            <a:r>
              <a:rPr lang="en-US" sz="2000" dirty="0" smtClean="0"/>
              <a:t> </a:t>
            </a:r>
            <a:r>
              <a:rPr lang="en-US" sz="2000" dirty="0" err="1" smtClean="0"/>
              <a:t>Cinnamate</a:t>
            </a:r>
            <a:endParaRPr lang="en-US" sz="2000" dirty="0" smtClean="0"/>
          </a:p>
          <a:p>
            <a:r>
              <a:rPr lang="en-US" sz="2000" dirty="0" err="1" smtClean="0"/>
              <a:t>Phenethyl</a:t>
            </a:r>
            <a:r>
              <a:rPr lang="en-US" sz="2000" dirty="0" smtClean="0"/>
              <a:t> </a:t>
            </a:r>
            <a:r>
              <a:rPr lang="en-US" sz="2000" dirty="0" err="1" smtClean="0"/>
              <a:t>Isobutyrate</a:t>
            </a:r>
            <a:endParaRPr lang="en-US" sz="2000" dirty="0" smtClean="0"/>
          </a:p>
          <a:p>
            <a:r>
              <a:rPr lang="en-US" sz="2000" dirty="0" err="1" smtClean="0"/>
              <a:t>Phenethyl</a:t>
            </a:r>
            <a:r>
              <a:rPr lang="en-US" sz="2000" dirty="0" smtClean="0"/>
              <a:t> </a:t>
            </a:r>
            <a:r>
              <a:rPr lang="en-US" sz="2000" dirty="0" err="1" smtClean="0"/>
              <a:t>Isovalerate</a:t>
            </a:r>
            <a:endParaRPr lang="en-US" sz="2000" dirty="0" smtClean="0"/>
          </a:p>
          <a:p>
            <a:r>
              <a:rPr lang="en-US" sz="2000" dirty="0" err="1" smtClean="0"/>
              <a:t>Phenethyl</a:t>
            </a:r>
            <a:r>
              <a:rPr lang="en-US" sz="2000" dirty="0" smtClean="0"/>
              <a:t> </a:t>
            </a:r>
            <a:r>
              <a:rPr lang="en-US" sz="2000" dirty="0" err="1" smtClean="0"/>
              <a:t>Phenylacetate</a:t>
            </a:r>
            <a:endParaRPr lang="en-US" sz="2000" dirty="0" smtClean="0"/>
          </a:p>
          <a:p>
            <a:r>
              <a:rPr lang="en-US" sz="2000" dirty="0" err="1" smtClean="0"/>
              <a:t>Phenethyl</a:t>
            </a:r>
            <a:r>
              <a:rPr lang="en-US" sz="2000" dirty="0" smtClean="0"/>
              <a:t> </a:t>
            </a:r>
            <a:r>
              <a:rPr lang="en-US" sz="2000" dirty="0" err="1" smtClean="0"/>
              <a:t>Salicylate</a:t>
            </a:r>
            <a:endParaRPr lang="en-US" sz="2000" dirty="0" smtClean="0"/>
          </a:p>
          <a:p>
            <a:r>
              <a:rPr lang="en-US" sz="2000" dirty="0" smtClean="0"/>
              <a:t>1-Phenyl-1-Propanol</a:t>
            </a:r>
          </a:p>
          <a:p>
            <a:r>
              <a:rPr lang="en-US" sz="2000" dirty="0" smtClean="0"/>
              <a:t>3-Phenyl-1-Propanol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566160" cy="4056062"/>
          </a:xfrm>
        </p:spPr>
        <p:txBody>
          <a:bodyPr>
            <a:noAutofit/>
          </a:bodyPr>
          <a:lstStyle/>
          <a:p>
            <a:r>
              <a:rPr lang="en-US" sz="2000" dirty="0" smtClean="0"/>
              <a:t>2-Phenyl-2-Butenal</a:t>
            </a:r>
          </a:p>
          <a:p>
            <a:r>
              <a:rPr lang="en-US" sz="2000" dirty="0" smtClean="0"/>
              <a:t>4-Phenyl-3-Buten-2-Ol</a:t>
            </a:r>
          </a:p>
          <a:p>
            <a:r>
              <a:rPr lang="en-US" sz="2000" dirty="0" smtClean="0"/>
              <a:t>4-Phenyl-3-Buten-2-One</a:t>
            </a:r>
          </a:p>
          <a:p>
            <a:r>
              <a:rPr lang="en-US" sz="2000" dirty="0" err="1" smtClean="0"/>
              <a:t>Phenylacetaldehyde</a:t>
            </a:r>
            <a:endParaRPr lang="en-US" sz="2000" dirty="0" smtClean="0"/>
          </a:p>
          <a:p>
            <a:r>
              <a:rPr lang="en-US" sz="2000" dirty="0" err="1" smtClean="0"/>
              <a:t>Phenylacetic</a:t>
            </a:r>
            <a:r>
              <a:rPr lang="en-US" sz="2000" dirty="0" smtClean="0"/>
              <a:t> Acid</a:t>
            </a:r>
          </a:p>
          <a:p>
            <a:r>
              <a:rPr lang="en-US" sz="2000" dirty="0" smtClean="0"/>
              <a:t>1-Phenylalanine</a:t>
            </a:r>
          </a:p>
          <a:p>
            <a:r>
              <a:rPr lang="en-US" sz="2000" dirty="0" smtClean="0"/>
              <a:t>3-Phenylpropionaldehyde</a:t>
            </a:r>
          </a:p>
          <a:p>
            <a:r>
              <a:rPr lang="en-US" sz="2000" dirty="0" smtClean="0"/>
              <a:t>3-Phenylpropionic Acid</a:t>
            </a:r>
          </a:p>
          <a:p>
            <a:r>
              <a:rPr lang="en-US" sz="2000" dirty="0" smtClean="0"/>
              <a:t>3-Phenylpropyl Acetate</a:t>
            </a:r>
          </a:p>
          <a:p>
            <a:r>
              <a:rPr lang="en-US" sz="2000" dirty="0" err="1" smtClean="0"/>
              <a:t>Phenylpropyl</a:t>
            </a:r>
            <a:r>
              <a:rPr lang="en-US" sz="2000" dirty="0" smtClean="0"/>
              <a:t> </a:t>
            </a:r>
            <a:r>
              <a:rPr lang="en-US" sz="2000" dirty="0" err="1" smtClean="0"/>
              <a:t>Cinnamate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There are </a:t>
            </a:r>
            <a:r>
              <a:rPr lang="en-US" b="1" u="sng" dirty="0" smtClean="0"/>
              <a:t>599</a:t>
            </a:r>
            <a:r>
              <a:rPr lang="en-US" b="1" dirty="0" smtClean="0"/>
              <a:t> additives to cigarettes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4958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2-Tetrahydrofuran</a:t>
            </a:r>
          </a:p>
          <a:p>
            <a:r>
              <a:rPr lang="en-US" sz="2000" dirty="0" smtClean="0"/>
              <a:t>Phosphoric Acid</a:t>
            </a:r>
          </a:p>
          <a:p>
            <a:r>
              <a:rPr lang="en-US" sz="2000" dirty="0" err="1" smtClean="0"/>
              <a:t>Pimenta</a:t>
            </a:r>
            <a:r>
              <a:rPr lang="en-US" sz="2000" dirty="0" smtClean="0"/>
              <a:t> Leaf Oil</a:t>
            </a:r>
          </a:p>
          <a:p>
            <a:r>
              <a:rPr lang="en-US" sz="2000" dirty="0" smtClean="0"/>
              <a:t>Pine Needle Oil, Pine Oil, Scotch</a:t>
            </a:r>
          </a:p>
          <a:p>
            <a:r>
              <a:rPr lang="en-US" sz="2000" dirty="0" smtClean="0"/>
              <a:t>Pineapple Juice Concentrate</a:t>
            </a:r>
          </a:p>
          <a:p>
            <a:r>
              <a:rPr lang="en-US" sz="2000" dirty="0" smtClean="0"/>
              <a:t>alpha-</a:t>
            </a:r>
            <a:r>
              <a:rPr lang="en-US" sz="2000" dirty="0" err="1" smtClean="0"/>
              <a:t>Pinene</a:t>
            </a:r>
            <a:r>
              <a:rPr lang="en-US" sz="2000" dirty="0" smtClean="0"/>
              <a:t>, beta-</a:t>
            </a:r>
            <a:r>
              <a:rPr lang="en-US" sz="2000" dirty="0" err="1" smtClean="0"/>
              <a:t>Pinene</a:t>
            </a:r>
            <a:endParaRPr lang="en-US" sz="2000" dirty="0" smtClean="0"/>
          </a:p>
          <a:p>
            <a:r>
              <a:rPr lang="en-US" sz="2000" dirty="0" smtClean="0"/>
              <a:t>D-</a:t>
            </a:r>
            <a:r>
              <a:rPr lang="en-US" sz="2000" dirty="0" err="1" smtClean="0"/>
              <a:t>Piperitone</a:t>
            </a:r>
            <a:endParaRPr lang="en-US" sz="2000" dirty="0" smtClean="0"/>
          </a:p>
          <a:p>
            <a:r>
              <a:rPr lang="en-US" sz="2000" dirty="0" err="1" smtClean="0"/>
              <a:t>Piperonal</a:t>
            </a:r>
            <a:endParaRPr lang="en-US" sz="2000" dirty="0" smtClean="0"/>
          </a:p>
          <a:p>
            <a:r>
              <a:rPr lang="en-US" sz="2000" dirty="0" err="1" smtClean="0"/>
              <a:t>Pipsissewa</a:t>
            </a:r>
            <a:r>
              <a:rPr lang="en-US" sz="2000" dirty="0" smtClean="0"/>
              <a:t> Leaf Extract</a:t>
            </a:r>
          </a:p>
          <a:p>
            <a:r>
              <a:rPr lang="en-US" sz="2000" dirty="0" smtClean="0"/>
              <a:t>Plum Juice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3566160" cy="4056062"/>
          </a:xfrm>
        </p:spPr>
        <p:txBody>
          <a:bodyPr>
            <a:noAutofit/>
          </a:bodyPr>
          <a:lstStyle/>
          <a:p>
            <a:r>
              <a:rPr lang="en-US" sz="2000" dirty="0" smtClean="0"/>
              <a:t>Potassium </a:t>
            </a:r>
            <a:r>
              <a:rPr lang="en-US" sz="2000" dirty="0" err="1" smtClean="0"/>
              <a:t>Sorbate</a:t>
            </a:r>
            <a:endParaRPr lang="en-US" sz="2000" dirty="0" smtClean="0"/>
          </a:p>
          <a:p>
            <a:r>
              <a:rPr lang="en-US" sz="2000" dirty="0" smtClean="0"/>
              <a:t>1-Proline</a:t>
            </a:r>
          </a:p>
          <a:p>
            <a:r>
              <a:rPr lang="en-US" sz="2000" dirty="0" err="1" smtClean="0"/>
              <a:t>Propenylguaethol</a:t>
            </a:r>
            <a:endParaRPr lang="en-US" sz="2000" dirty="0" smtClean="0"/>
          </a:p>
          <a:p>
            <a:r>
              <a:rPr lang="en-US" sz="2000" dirty="0" err="1" smtClean="0"/>
              <a:t>Propionic</a:t>
            </a:r>
            <a:r>
              <a:rPr lang="en-US" sz="2000" dirty="0" smtClean="0"/>
              <a:t> Acid</a:t>
            </a:r>
          </a:p>
          <a:p>
            <a:r>
              <a:rPr lang="en-US" sz="2000" dirty="0" err="1" smtClean="0"/>
              <a:t>Propyl</a:t>
            </a:r>
            <a:r>
              <a:rPr lang="en-US" sz="2000" dirty="0" smtClean="0"/>
              <a:t> Acetate</a:t>
            </a:r>
          </a:p>
          <a:p>
            <a:r>
              <a:rPr lang="en-US" sz="2000" dirty="0" err="1" smtClean="0"/>
              <a:t>Propyl</a:t>
            </a:r>
            <a:r>
              <a:rPr lang="en-US" sz="2000" dirty="0" smtClean="0"/>
              <a:t> </a:t>
            </a:r>
            <a:r>
              <a:rPr lang="en-US" sz="2000" dirty="0" err="1" smtClean="0"/>
              <a:t>para-Hydroxybenzoate</a:t>
            </a:r>
            <a:endParaRPr lang="en-US" sz="2000" dirty="0" smtClean="0"/>
          </a:p>
          <a:p>
            <a:r>
              <a:rPr lang="en-US" sz="2000" dirty="0" smtClean="0"/>
              <a:t>Propylene Glycol</a:t>
            </a:r>
          </a:p>
          <a:p>
            <a:r>
              <a:rPr lang="en-US" sz="2000" dirty="0" smtClean="0"/>
              <a:t>3-Propylidenephthalide</a:t>
            </a:r>
          </a:p>
          <a:p>
            <a:r>
              <a:rPr lang="en-US" sz="2000" dirty="0" smtClean="0"/>
              <a:t>Prune Juice</a:t>
            </a:r>
          </a:p>
          <a:p>
            <a:r>
              <a:rPr lang="en-US" sz="2000" dirty="0" smtClean="0"/>
              <a:t>Pyridine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There are </a:t>
            </a:r>
            <a:r>
              <a:rPr lang="en-US" b="1" u="sng" dirty="0" smtClean="0"/>
              <a:t>599</a:t>
            </a:r>
            <a:r>
              <a:rPr lang="en-US" b="1" dirty="0" smtClean="0"/>
              <a:t> additives to cigarettes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495800" cy="4525963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Pyroligneous</a:t>
            </a:r>
            <a:r>
              <a:rPr lang="en-US" sz="2000" dirty="0" smtClean="0"/>
              <a:t> Acid</a:t>
            </a:r>
          </a:p>
          <a:p>
            <a:r>
              <a:rPr lang="en-US" sz="2000" dirty="0" err="1" smtClean="0"/>
              <a:t>Pyrrole</a:t>
            </a:r>
            <a:endParaRPr lang="en-US" sz="2000" dirty="0" smtClean="0"/>
          </a:p>
          <a:p>
            <a:r>
              <a:rPr lang="en-US" sz="2000" dirty="0" err="1" smtClean="0"/>
              <a:t>Pyruvic</a:t>
            </a:r>
            <a:r>
              <a:rPr lang="en-US" sz="2000" dirty="0" smtClean="0"/>
              <a:t> Acid</a:t>
            </a:r>
          </a:p>
          <a:p>
            <a:r>
              <a:rPr lang="en-US" sz="2000" dirty="0" smtClean="0"/>
              <a:t>Raisin Juice Concentrate</a:t>
            </a:r>
          </a:p>
          <a:p>
            <a:r>
              <a:rPr lang="en-US" sz="2000" dirty="0" err="1" smtClean="0"/>
              <a:t>Rhodinol</a:t>
            </a:r>
            <a:endParaRPr lang="en-US" sz="2000" dirty="0" smtClean="0"/>
          </a:p>
          <a:p>
            <a:r>
              <a:rPr lang="en-US" sz="2000" dirty="0" smtClean="0"/>
              <a:t>Rose Absolute and Oil</a:t>
            </a:r>
          </a:p>
          <a:p>
            <a:r>
              <a:rPr lang="en-US" sz="2000" dirty="0" smtClean="0"/>
              <a:t>Rosemary Oil</a:t>
            </a:r>
          </a:p>
          <a:p>
            <a:r>
              <a:rPr lang="en-US" sz="2000" dirty="0" smtClean="0"/>
              <a:t>Rum</a:t>
            </a:r>
          </a:p>
          <a:p>
            <a:r>
              <a:rPr lang="en-US" sz="2000" dirty="0" smtClean="0"/>
              <a:t>Rum Ether</a:t>
            </a:r>
          </a:p>
          <a:p>
            <a:r>
              <a:rPr lang="en-US" sz="2000" dirty="0" smtClean="0"/>
              <a:t>Rye Extract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219200"/>
            <a:ext cx="3566160" cy="4056062"/>
          </a:xfrm>
        </p:spPr>
        <p:txBody>
          <a:bodyPr>
            <a:noAutofit/>
          </a:bodyPr>
          <a:lstStyle/>
          <a:p>
            <a:r>
              <a:rPr lang="en-US" sz="2000" dirty="0" smtClean="0"/>
              <a:t>Sage, Sage Oil, and Sage Oleoresin</a:t>
            </a:r>
          </a:p>
          <a:p>
            <a:r>
              <a:rPr lang="en-US" sz="2000" dirty="0" err="1" smtClean="0"/>
              <a:t>Salicylaldehyde</a:t>
            </a:r>
            <a:endParaRPr lang="en-US" sz="2000" dirty="0" smtClean="0"/>
          </a:p>
          <a:p>
            <a:r>
              <a:rPr lang="en-US" sz="2000" dirty="0" smtClean="0"/>
              <a:t>Sandalwood Oil, Yellow</a:t>
            </a:r>
          </a:p>
          <a:p>
            <a:r>
              <a:rPr lang="en-US" sz="2000" dirty="0" err="1" smtClean="0"/>
              <a:t>Sclareolide</a:t>
            </a:r>
            <a:endParaRPr lang="en-US" sz="2000" dirty="0" smtClean="0"/>
          </a:p>
          <a:p>
            <a:r>
              <a:rPr lang="en-US" sz="2000" dirty="0" err="1" smtClean="0"/>
              <a:t>Skatole</a:t>
            </a:r>
            <a:endParaRPr lang="en-US" sz="2000" dirty="0" smtClean="0"/>
          </a:p>
          <a:p>
            <a:r>
              <a:rPr lang="en-US" sz="2000" dirty="0" smtClean="0"/>
              <a:t>Smoke Flavor</a:t>
            </a:r>
          </a:p>
          <a:p>
            <a:r>
              <a:rPr lang="en-US" sz="2000" dirty="0" smtClean="0"/>
              <a:t>Snakeroot Oil</a:t>
            </a:r>
          </a:p>
          <a:p>
            <a:r>
              <a:rPr lang="en-US" sz="2000" dirty="0" smtClean="0"/>
              <a:t>Sodium Acetate</a:t>
            </a:r>
          </a:p>
          <a:p>
            <a:r>
              <a:rPr lang="en-US" sz="2000" dirty="0" smtClean="0"/>
              <a:t>Sodium Benzoate</a:t>
            </a:r>
          </a:p>
          <a:p>
            <a:r>
              <a:rPr lang="en-US" sz="2000" dirty="0" smtClean="0"/>
              <a:t>Sodium Bicarbonate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There are </a:t>
            </a:r>
            <a:r>
              <a:rPr lang="en-US" b="1" u="sng" dirty="0" smtClean="0"/>
              <a:t>599</a:t>
            </a:r>
            <a:r>
              <a:rPr lang="en-US" b="1" dirty="0" smtClean="0"/>
              <a:t> additives to cigarettes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4958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Sodium Carbonate</a:t>
            </a:r>
          </a:p>
          <a:p>
            <a:r>
              <a:rPr lang="en-US" sz="2000" dirty="0" smtClean="0"/>
              <a:t>Sodium Chloride</a:t>
            </a:r>
          </a:p>
          <a:p>
            <a:r>
              <a:rPr lang="en-US" sz="2000" dirty="0" smtClean="0"/>
              <a:t>Sodium Citrate</a:t>
            </a:r>
          </a:p>
          <a:p>
            <a:r>
              <a:rPr lang="en-US" sz="2000" dirty="0" smtClean="0"/>
              <a:t>Sodium Hydroxide</a:t>
            </a:r>
          </a:p>
          <a:p>
            <a:r>
              <a:rPr lang="en-US" sz="2000" dirty="0" err="1" smtClean="0"/>
              <a:t>Solanone</a:t>
            </a:r>
            <a:endParaRPr lang="en-US" sz="2000" dirty="0" smtClean="0"/>
          </a:p>
          <a:p>
            <a:r>
              <a:rPr lang="en-US" sz="2000" dirty="0" smtClean="0"/>
              <a:t>Spearmint Oil</a:t>
            </a:r>
          </a:p>
          <a:p>
            <a:r>
              <a:rPr lang="en-US" sz="2000" dirty="0" err="1" smtClean="0"/>
              <a:t>Styrax</a:t>
            </a:r>
            <a:r>
              <a:rPr lang="en-US" sz="2000" dirty="0" smtClean="0"/>
              <a:t> Extract, Gum and Oil</a:t>
            </a:r>
          </a:p>
          <a:p>
            <a:r>
              <a:rPr lang="en-US" sz="2000" dirty="0" smtClean="0"/>
              <a:t>Sucrose </a:t>
            </a:r>
            <a:r>
              <a:rPr lang="en-US" sz="2000" dirty="0" err="1" smtClean="0"/>
              <a:t>Octaacetate</a:t>
            </a:r>
            <a:endParaRPr lang="en-US" sz="2000" dirty="0" smtClean="0"/>
          </a:p>
          <a:p>
            <a:r>
              <a:rPr lang="en-US" sz="2000" dirty="0" smtClean="0"/>
              <a:t>Sugar Alcohols</a:t>
            </a:r>
          </a:p>
          <a:p>
            <a:r>
              <a:rPr lang="en-US" sz="2000" dirty="0" smtClean="0"/>
              <a:t>Sugars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3566160" cy="4056062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Tagetes</a:t>
            </a:r>
            <a:r>
              <a:rPr lang="en-US" sz="2000" dirty="0" smtClean="0"/>
              <a:t> Oil</a:t>
            </a:r>
          </a:p>
          <a:p>
            <a:r>
              <a:rPr lang="en-US" sz="2000" dirty="0" smtClean="0"/>
              <a:t>Tannic Acid</a:t>
            </a:r>
          </a:p>
          <a:p>
            <a:r>
              <a:rPr lang="en-US" sz="2000" dirty="0" smtClean="0"/>
              <a:t>Tartaric Acid</a:t>
            </a:r>
          </a:p>
          <a:p>
            <a:r>
              <a:rPr lang="en-US" sz="2000" dirty="0" smtClean="0"/>
              <a:t>Tea Leaf and Absolute</a:t>
            </a:r>
          </a:p>
          <a:p>
            <a:r>
              <a:rPr lang="en-US" sz="2000" dirty="0" smtClean="0"/>
              <a:t>alpha-</a:t>
            </a:r>
            <a:r>
              <a:rPr lang="en-US" sz="2000" dirty="0" err="1" smtClean="0"/>
              <a:t>Terpineol</a:t>
            </a:r>
            <a:endParaRPr lang="en-US" sz="2000" dirty="0" smtClean="0"/>
          </a:p>
          <a:p>
            <a:r>
              <a:rPr lang="en-US" sz="2000" dirty="0" err="1" smtClean="0"/>
              <a:t>TerpinoleneTerpinyl</a:t>
            </a:r>
            <a:r>
              <a:rPr lang="en-US" sz="2000" dirty="0" smtClean="0"/>
              <a:t> Acetate</a:t>
            </a:r>
          </a:p>
          <a:p>
            <a:r>
              <a:rPr lang="en-US" sz="2000" dirty="0" err="1" smtClean="0"/>
              <a:t>Tetrahydroquinoxaline</a:t>
            </a:r>
            <a:endParaRPr lang="en-US" sz="2000" dirty="0" smtClean="0"/>
          </a:p>
          <a:p>
            <a:r>
              <a:rPr lang="en-US" sz="2000" dirty="0" smtClean="0"/>
              <a:t>Tetramethyl-13-Oxatricyclo</a:t>
            </a:r>
          </a:p>
          <a:p>
            <a:r>
              <a:rPr lang="en-US" sz="2000" dirty="0" err="1" smtClean="0"/>
              <a:t>Tridecane</a:t>
            </a:r>
            <a:endParaRPr lang="en-US" sz="2000" dirty="0" smtClean="0"/>
          </a:p>
          <a:p>
            <a:r>
              <a:rPr lang="en-US" sz="2000" dirty="0" err="1" smtClean="0"/>
              <a:t>Tetramethylethyl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There are </a:t>
            </a:r>
            <a:r>
              <a:rPr lang="en-US" b="1" u="sng" dirty="0" smtClean="0"/>
              <a:t>599</a:t>
            </a:r>
            <a:r>
              <a:rPr lang="en-US" b="1" dirty="0" smtClean="0"/>
              <a:t> additives to cigarettes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Tetramethylpyrazine</a:t>
            </a:r>
            <a:endParaRPr lang="en-US" sz="2000" dirty="0" smtClean="0"/>
          </a:p>
          <a:p>
            <a:r>
              <a:rPr lang="en-US" sz="2000" dirty="0" smtClean="0"/>
              <a:t>Thiamine Hydrochloride</a:t>
            </a:r>
          </a:p>
          <a:p>
            <a:r>
              <a:rPr lang="en-US" sz="2000" dirty="0" smtClean="0"/>
              <a:t>Thiazole1-Threonine</a:t>
            </a:r>
          </a:p>
          <a:p>
            <a:r>
              <a:rPr lang="en-US" sz="2000" dirty="0" smtClean="0"/>
              <a:t>Thyme Oil, White and Red</a:t>
            </a:r>
          </a:p>
          <a:p>
            <a:r>
              <a:rPr lang="en-US" sz="2000" dirty="0" err="1" smtClean="0"/>
              <a:t>Thymol</a:t>
            </a:r>
            <a:endParaRPr lang="en-US" sz="2000" dirty="0" smtClean="0"/>
          </a:p>
          <a:p>
            <a:r>
              <a:rPr lang="en-US" sz="2000" dirty="0" smtClean="0"/>
              <a:t>Tobacco Extracts</a:t>
            </a:r>
          </a:p>
          <a:p>
            <a:r>
              <a:rPr lang="en-US" sz="2000" dirty="0" err="1" smtClean="0"/>
              <a:t>Tochopherols</a:t>
            </a:r>
            <a:r>
              <a:rPr lang="en-US" sz="2000" dirty="0" smtClean="0"/>
              <a:t> (mixed)</a:t>
            </a:r>
          </a:p>
          <a:p>
            <a:r>
              <a:rPr lang="en-US" sz="2000" dirty="0" err="1" smtClean="0"/>
              <a:t>Tolu</a:t>
            </a:r>
            <a:r>
              <a:rPr lang="en-US" sz="2000" dirty="0" smtClean="0"/>
              <a:t> Balsam Gum and Extract</a:t>
            </a:r>
          </a:p>
          <a:p>
            <a:r>
              <a:rPr lang="en-US" sz="2000" dirty="0" err="1" smtClean="0"/>
              <a:t>Tolualdehydes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3566160" cy="4056062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para-Tolyl</a:t>
            </a:r>
            <a:r>
              <a:rPr lang="en-US" sz="2000" dirty="0" smtClean="0"/>
              <a:t> </a:t>
            </a:r>
            <a:r>
              <a:rPr lang="en-US" sz="2000" dirty="0" err="1" smtClean="0"/>
              <a:t>Methylbutyrate</a:t>
            </a:r>
            <a:endParaRPr lang="en-US" sz="2000" dirty="0" smtClean="0"/>
          </a:p>
          <a:p>
            <a:r>
              <a:rPr lang="en-US" sz="2000" dirty="0" err="1" smtClean="0"/>
              <a:t>para-Tolyl</a:t>
            </a:r>
            <a:r>
              <a:rPr lang="en-US" sz="2000" dirty="0" smtClean="0"/>
              <a:t> Acetaldehyde</a:t>
            </a:r>
          </a:p>
          <a:p>
            <a:r>
              <a:rPr lang="en-US" sz="2000" dirty="0" err="1" smtClean="0"/>
              <a:t>para-Tolyl</a:t>
            </a:r>
            <a:r>
              <a:rPr lang="en-US" sz="2000" dirty="0" smtClean="0"/>
              <a:t> Acetate</a:t>
            </a:r>
          </a:p>
          <a:p>
            <a:r>
              <a:rPr lang="en-US" sz="2000" dirty="0" err="1" smtClean="0"/>
              <a:t>para-Tolyl</a:t>
            </a:r>
            <a:r>
              <a:rPr lang="en-US" sz="2000" dirty="0" smtClean="0"/>
              <a:t> </a:t>
            </a:r>
            <a:r>
              <a:rPr lang="en-US" sz="2000" dirty="0" err="1" smtClean="0"/>
              <a:t>Isobutyrate</a:t>
            </a:r>
            <a:endParaRPr lang="en-US" sz="2000" dirty="0" smtClean="0"/>
          </a:p>
          <a:p>
            <a:r>
              <a:rPr lang="en-US" sz="2000" dirty="0" err="1" smtClean="0"/>
              <a:t>para-Tolyl</a:t>
            </a:r>
            <a:r>
              <a:rPr lang="en-US" sz="2000" dirty="0" smtClean="0"/>
              <a:t> </a:t>
            </a:r>
            <a:r>
              <a:rPr lang="en-US" sz="2000" dirty="0" err="1" smtClean="0"/>
              <a:t>Phenylacetate</a:t>
            </a:r>
            <a:endParaRPr lang="en-US" sz="2000" dirty="0" smtClean="0"/>
          </a:p>
          <a:p>
            <a:r>
              <a:rPr lang="en-US" sz="2000" dirty="0" err="1" smtClean="0"/>
              <a:t>Triacetin</a:t>
            </a:r>
            <a:endParaRPr lang="en-US" sz="2000" dirty="0" smtClean="0"/>
          </a:p>
          <a:p>
            <a:r>
              <a:rPr lang="en-US" sz="2000" dirty="0" smtClean="0"/>
              <a:t>2-Tridecanone</a:t>
            </a:r>
          </a:p>
          <a:p>
            <a:r>
              <a:rPr lang="en-US" sz="2000" dirty="0" smtClean="0"/>
              <a:t>2-Tridecenal</a:t>
            </a:r>
          </a:p>
          <a:p>
            <a:r>
              <a:rPr lang="en-US" sz="2000" dirty="0" err="1" smtClean="0"/>
              <a:t>Triethyl</a:t>
            </a:r>
            <a:r>
              <a:rPr lang="en-US" sz="2000" dirty="0" smtClean="0"/>
              <a:t> Citrate</a:t>
            </a:r>
          </a:p>
          <a:p>
            <a:r>
              <a:rPr lang="en-US" sz="2000" dirty="0" err="1" smtClean="0"/>
              <a:t>Trimethyl</a:t>
            </a:r>
            <a:r>
              <a:rPr lang="en-US" sz="2000" dirty="0" smtClean="0"/>
              <a:t> -1-Hexanol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There are </a:t>
            </a:r>
            <a:r>
              <a:rPr lang="en-US" b="1" u="sng" dirty="0" smtClean="0"/>
              <a:t>599</a:t>
            </a:r>
            <a:r>
              <a:rPr lang="en-US" b="1" dirty="0" smtClean="0"/>
              <a:t> additives to cigarettes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4958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alpha-</a:t>
            </a:r>
            <a:r>
              <a:rPr lang="en-US" sz="2000" dirty="0" err="1" smtClean="0"/>
              <a:t>Trimethylbenzyl</a:t>
            </a:r>
            <a:r>
              <a:rPr lang="en-US" sz="2000" dirty="0" smtClean="0"/>
              <a:t> Alcohol</a:t>
            </a:r>
          </a:p>
          <a:p>
            <a:r>
              <a:rPr lang="en-US" sz="2000" dirty="0" smtClean="0"/>
              <a:t>Trimethylcyclohex-1-Enyl)</a:t>
            </a:r>
          </a:p>
          <a:p>
            <a:r>
              <a:rPr lang="en-US" sz="2000" dirty="0" smtClean="0"/>
              <a:t>Trimethylcyclohex-2-Ene-1,4</a:t>
            </a:r>
          </a:p>
          <a:p>
            <a:r>
              <a:rPr lang="en-US" sz="2000" dirty="0" smtClean="0"/>
              <a:t>Trimethylcyclohexa-1,3-Dienyl</a:t>
            </a:r>
          </a:p>
          <a:p>
            <a:r>
              <a:rPr lang="en-US" sz="2000" dirty="0" err="1" smtClean="0"/>
              <a:t>Trimethylcyclohexa</a:t>
            </a:r>
            <a:endParaRPr lang="en-US" sz="2000" dirty="0" smtClean="0"/>
          </a:p>
          <a:p>
            <a:r>
              <a:rPr lang="en-US" sz="2000" dirty="0" smtClean="0"/>
              <a:t>2,2,6-Trimethylcyclohexanone</a:t>
            </a:r>
          </a:p>
          <a:p>
            <a:r>
              <a:rPr lang="en-US" sz="2000" dirty="0" smtClean="0"/>
              <a:t>2,3,5-Trimethylpyrazine</a:t>
            </a:r>
          </a:p>
          <a:p>
            <a:r>
              <a:rPr lang="en-US" sz="2000" dirty="0" smtClean="0"/>
              <a:t>1-Tyrosine</a:t>
            </a:r>
          </a:p>
          <a:p>
            <a:r>
              <a:rPr lang="en-US" sz="2000" dirty="0" smtClean="0"/>
              <a:t>delta-</a:t>
            </a:r>
            <a:r>
              <a:rPr lang="en-US" sz="2000" dirty="0" err="1" smtClean="0"/>
              <a:t>Undercalactone</a:t>
            </a:r>
            <a:endParaRPr lang="en-US" sz="2000" dirty="0" smtClean="0"/>
          </a:p>
          <a:p>
            <a:r>
              <a:rPr lang="en-US" sz="2000" dirty="0" smtClean="0"/>
              <a:t>gamma-</a:t>
            </a:r>
            <a:r>
              <a:rPr lang="en-US" sz="2000" dirty="0" err="1" smtClean="0"/>
              <a:t>Undecalactone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566160" cy="4056062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Undecanal</a:t>
            </a:r>
            <a:endParaRPr lang="en-US" sz="2000" dirty="0" smtClean="0"/>
          </a:p>
          <a:p>
            <a:r>
              <a:rPr lang="en-US" sz="2000" dirty="0" smtClean="0"/>
              <a:t>2-Undecanone, 10-</a:t>
            </a:r>
          </a:p>
          <a:p>
            <a:r>
              <a:rPr lang="en-US" sz="2000" dirty="0" err="1" smtClean="0"/>
              <a:t>Undecenal</a:t>
            </a:r>
            <a:endParaRPr lang="en-US" sz="2000" dirty="0" smtClean="0"/>
          </a:p>
          <a:p>
            <a:r>
              <a:rPr lang="en-US" sz="2000" dirty="0" smtClean="0"/>
              <a:t>Urea</a:t>
            </a:r>
          </a:p>
          <a:p>
            <a:r>
              <a:rPr lang="en-US" sz="2000" dirty="0" err="1" smtClean="0"/>
              <a:t>Valencene</a:t>
            </a:r>
            <a:endParaRPr lang="en-US" sz="2000" dirty="0" smtClean="0"/>
          </a:p>
          <a:p>
            <a:r>
              <a:rPr lang="en-US" sz="2000" dirty="0" err="1" smtClean="0"/>
              <a:t>Valeraldehyde</a:t>
            </a:r>
            <a:endParaRPr lang="en-US" sz="2000" dirty="0" smtClean="0"/>
          </a:p>
          <a:p>
            <a:r>
              <a:rPr lang="en-US" sz="2000" dirty="0" smtClean="0"/>
              <a:t>Valerian Root Extract</a:t>
            </a:r>
          </a:p>
          <a:p>
            <a:r>
              <a:rPr lang="en-US" sz="2000" dirty="0" err="1" smtClean="0"/>
              <a:t>Valeric</a:t>
            </a:r>
            <a:r>
              <a:rPr lang="en-US" sz="2000" dirty="0" smtClean="0"/>
              <a:t> Acid</a:t>
            </a:r>
          </a:p>
          <a:p>
            <a:r>
              <a:rPr lang="en-US" sz="2000" dirty="0" smtClean="0"/>
              <a:t>gamma-</a:t>
            </a:r>
            <a:r>
              <a:rPr lang="en-US" sz="2000" dirty="0" err="1" smtClean="0"/>
              <a:t>Valerolactone</a:t>
            </a:r>
            <a:endParaRPr lang="en-US" sz="2000" dirty="0" smtClean="0"/>
          </a:p>
          <a:p>
            <a:r>
              <a:rPr lang="en-US" sz="2000" dirty="0" err="1" smtClean="0"/>
              <a:t>Valine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There are </a:t>
            </a:r>
            <a:r>
              <a:rPr lang="en-US" b="1" u="sng" dirty="0" smtClean="0"/>
              <a:t>599</a:t>
            </a:r>
            <a:r>
              <a:rPr lang="en-US" b="1" dirty="0" smtClean="0"/>
              <a:t> additives to cigarettes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447800"/>
            <a:ext cx="44958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Vanilla Extract And Oleoresin</a:t>
            </a:r>
          </a:p>
          <a:p>
            <a:r>
              <a:rPr lang="en-US" sz="2000" dirty="0" smtClean="0"/>
              <a:t>Vanillin</a:t>
            </a:r>
          </a:p>
          <a:p>
            <a:r>
              <a:rPr lang="en-US" sz="2000" dirty="0" err="1" smtClean="0"/>
              <a:t>Veratraldehyde</a:t>
            </a:r>
            <a:endParaRPr lang="en-US" sz="2000" dirty="0" smtClean="0"/>
          </a:p>
          <a:p>
            <a:r>
              <a:rPr lang="en-US" sz="2000" dirty="0" err="1" smtClean="0"/>
              <a:t>Vetiver</a:t>
            </a:r>
            <a:r>
              <a:rPr lang="en-US" sz="2000" dirty="0" smtClean="0"/>
              <a:t> Oil</a:t>
            </a:r>
          </a:p>
          <a:p>
            <a:r>
              <a:rPr lang="en-US" sz="2000" dirty="0" smtClean="0"/>
              <a:t>Vinegar</a:t>
            </a:r>
          </a:p>
          <a:p>
            <a:r>
              <a:rPr lang="en-US" sz="2000" dirty="0" smtClean="0"/>
              <a:t>Violet Leaf Absolute</a:t>
            </a:r>
          </a:p>
          <a:p>
            <a:r>
              <a:rPr lang="en-US" sz="2000" dirty="0" smtClean="0"/>
              <a:t>Walnut Hull Extract</a:t>
            </a:r>
          </a:p>
          <a:p>
            <a:r>
              <a:rPr lang="en-US" sz="2000" dirty="0" smtClean="0"/>
              <a:t>Water</a:t>
            </a:r>
          </a:p>
          <a:p>
            <a:r>
              <a:rPr lang="en-US" sz="2000" dirty="0" smtClean="0"/>
              <a:t>Wheat Extract And Flour</a:t>
            </a:r>
          </a:p>
          <a:p>
            <a:r>
              <a:rPr lang="en-US" sz="2000" dirty="0" smtClean="0"/>
              <a:t>Wild Cherry Bark Extract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Wine and Wine Sherry</a:t>
            </a:r>
          </a:p>
          <a:p>
            <a:r>
              <a:rPr lang="en-US" sz="2000" dirty="0" err="1" smtClean="0"/>
              <a:t>Xanthan</a:t>
            </a:r>
            <a:r>
              <a:rPr lang="en-US" sz="2000" dirty="0" smtClean="0"/>
              <a:t> Gum</a:t>
            </a:r>
          </a:p>
          <a:p>
            <a:r>
              <a:rPr lang="en-US" sz="2000" dirty="0" smtClean="0"/>
              <a:t>3,4-Xylenol</a:t>
            </a:r>
          </a:p>
          <a:p>
            <a:r>
              <a:rPr lang="en-US" sz="2000" dirty="0" smtClean="0"/>
              <a:t>Yeast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3276600" cy="6705600"/>
          </a:xfrm>
        </p:spPr>
        <p:txBody>
          <a:bodyPr>
            <a:normAutofit/>
          </a:bodyPr>
          <a:lstStyle/>
          <a:p>
            <a:r>
              <a:rPr lang="en-US" dirty="0" smtClean="0"/>
              <a:t>These 599 additives combine to create over 4,000 chemicals when the cigarette is burned!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97971"/>
            <a:ext cx="5257800" cy="676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Some Other Effects of Tobacco…</a:t>
            </a:r>
            <a:endParaRPr lang="en-US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5981700"/>
            <a:ext cx="9144000" cy="17526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Does anyone not know this?</a:t>
            </a:r>
            <a:endParaRPr lang="en-US" sz="5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12102"/>
            <a:ext cx="7315200" cy="527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 Emphysema and other diseases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76400"/>
            <a:ext cx="5065034" cy="398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28800" y="5867400"/>
            <a:ext cx="510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 smtClean="0"/>
              <a:t>Straw Demonstration</a:t>
            </a:r>
            <a:endParaRPr lang="en-US" sz="30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Smell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219200"/>
            <a:ext cx="5105400" cy="553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Dental Problems</a:t>
            </a:r>
            <a:endParaRPr lang="en-US" b="1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0907" b="2090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Wrinkly Face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45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153400" cy="1325562"/>
          </a:xfrm>
        </p:spPr>
        <p:txBody>
          <a:bodyPr/>
          <a:lstStyle/>
          <a:p>
            <a:r>
              <a:rPr lang="en-US" b="1" dirty="0" smtClean="0"/>
              <a:t>Dingy Hair</a:t>
            </a:r>
            <a:endParaRPr lang="en-US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2181" b="22181"/>
          <a:stretch>
            <a:fillRect/>
          </a:stretch>
        </p:blipFill>
        <p:spPr bwMode="auto">
          <a:xfrm>
            <a:off x="990600" y="1752600"/>
            <a:ext cx="7313613" cy="405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Freedom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837" b="128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7172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-1219200"/>
            <a:ext cx="6629400" cy="3459162"/>
          </a:xfrm>
        </p:spPr>
        <p:txBody>
          <a:bodyPr/>
          <a:lstStyle/>
          <a:p>
            <a:r>
              <a:rPr lang="en-US" b="1" dirty="0" smtClean="0"/>
              <a:t>Decreased Lung Capacity</a:t>
            </a:r>
            <a:endParaRPr lang="en-US" b="1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8055" b="18055"/>
          <a:stretch>
            <a:fillRect/>
          </a:stretch>
        </p:blipFill>
        <p:spPr bwMode="auto">
          <a:xfrm>
            <a:off x="1066800" y="1981200"/>
            <a:ext cx="7313613" cy="405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1096962"/>
          </a:xfrm>
        </p:spPr>
        <p:txBody>
          <a:bodyPr/>
          <a:lstStyle/>
          <a:p>
            <a:r>
              <a:rPr lang="en-US" b="1" dirty="0" smtClean="0"/>
              <a:t>Asthma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Lung Infections</a:t>
            </a:r>
            <a:endParaRPr lang="en-US" b="1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524000"/>
            <a:ext cx="6477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Smoke-less tobacco causes cancer VERY quickly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8200" b="18200"/>
          <a:stretch>
            <a:fillRect/>
          </a:stretch>
        </p:blipFill>
        <p:spPr bwMode="auto">
          <a:xfrm>
            <a:off x="4243453" y="3581400"/>
            <a:ext cx="398456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905000"/>
            <a:ext cx="2799294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9150"/>
            <a:ext cx="5043322" cy="68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Impotence (weak)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2431" t="7164" r="2431" b="37602"/>
          <a:stretch/>
        </p:blipFill>
        <p:spPr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191000" cy="6858000"/>
          </a:xfrm>
        </p:spPr>
        <p:txBody>
          <a:bodyPr/>
          <a:lstStyle/>
          <a:p>
            <a:r>
              <a:rPr lang="en-US" b="1" dirty="0" smtClean="0"/>
              <a:t>Danger to unborn babies</a:t>
            </a: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1" y="-45517"/>
            <a:ext cx="4953000" cy="690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286000" cy="6858000"/>
          </a:xfrm>
        </p:spPr>
        <p:txBody>
          <a:bodyPr/>
          <a:lstStyle/>
          <a:p>
            <a:r>
              <a:rPr lang="en-US" b="1" dirty="0" smtClean="0"/>
              <a:t>Danger to Others</a:t>
            </a:r>
            <a:endParaRPr lang="en-US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to Quit Smoking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00200"/>
            <a:ext cx="53340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Cold turkey?</a:t>
            </a:r>
          </a:p>
          <a:p>
            <a:r>
              <a:rPr lang="en-US" dirty="0" smtClean="0"/>
              <a:t>Nicotine replacement therapy- includes: gum, patches, inhalers, sprays, lozenges</a:t>
            </a:r>
          </a:p>
          <a:p>
            <a:r>
              <a:rPr lang="en-US" dirty="0" smtClean="0"/>
              <a:t>Natural supplements?</a:t>
            </a:r>
          </a:p>
          <a:p>
            <a:r>
              <a:rPr lang="en-US" dirty="0" smtClean="0"/>
              <a:t>Hypnotism?</a:t>
            </a:r>
          </a:p>
          <a:p>
            <a:r>
              <a:rPr lang="en-US" dirty="0" smtClean="0"/>
              <a:t>Behavioral Therapy</a:t>
            </a:r>
          </a:p>
          <a:p>
            <a:r>
              <a:rPr lang="en-US" dirty="0" smtClean="0"/>
              <a:t>Medicine</a:t>
            </a:r>
          </a:p>
          <a:p>
            <a:r>
              <a:rPr lang="en-US" dirty="0" smtClean="0"/>
              <a:t>Combo Treatments</a:t>
            </a:r>
          </a:p>
          <a:p>
            <a:r>
              <a:rPr lang="en-US" dirty="0" smtClean="0"/>
              <a:t>What else?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4450" y="1676400"/>
            <a:ext cx="3257550" cy="460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ctrTitle"/>
          </p:nvPr>
        </p:nvSpPr>
        <p:spPr>
          <a:xfrm>
            <a:off x="609600" y="4918456"/>
            <a:ext cx="6477000" cy="1914144"/>
          </a:xfrm>
        </p:spPr>
        <p:txBody>
          <a:bodyPr/>
          <a:lstStyle/>
          <a:p>
            <a:r>
              <a:rPr lang="en-US" sz="7200" b="1" dirty="0" smtClean="0"/>
              <a:t>E-Cigarettes</a:t>
            </a:r>
            <a:endParaRPr lang="en-US" sz="7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1" y="685800"/>
            <a:ext cx="7543799" cy="491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89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ctrTitle"/>
          </p:nvPr>
        </p:nvSpPr>
        <p:spPr>
          <a:xfrm>
            <a:off x="609600" y="4918456"/>
            <a:ext cx="6477000" cy="1914144"/>
          </a:xfrm>
        </p:spPr>
        <p:txBody>
          <a:bodyPr/>
          <a:lstStyle/>
          <a:p>
            <a:r>
              <a:rPr lang="en-US" sz="7200" b="1" dirty="0" smtClean="0"/>
              <a:t>E-Cigarettes</a:t>
            </a:r>
            <a:endParaRPr lang="en-US" sz="7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9800"/>
            <a:ext cx="9144000" cy="495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5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8001000" cy="3429000"/>
          </a:xfrm>
        </p:spPr>
        <p:txBody>
          <a:bodyPr/>
          <a:lstStyle/>
          <a:p>
            <a:r>
              <a:rPr lang="en-US" sz="6600" dirty="0" smtClean="0"/>
              <a:t>What are E- Cigarettes? Are they better for you than regular cigarettes? 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7239000" cy="2115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Writing Prompt: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7478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389813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Invented in 1960’s</a:t>
            </a:r>
          </a:p>
          <a:p>
            <a:r>
              <a:rPr lang="en-US" sz="2800" dirty="0" smtClean="0"/>
              <a:t>More than 250 brands/flavors available including: watermelon, bubble gum, coffee</a:t>
            </a:r>
          </a:p>
          <a:p>
            <a:r>
              <a:rPr lang="en-US" sz="2800" dirty="0" smtClean="0"/>
              <a:t>Battery operated nicotine inhalers</a:t>
            </a:r>
          </a:p>
          <a:p>
            <a:r>
              <a:rPr lang="en-US" sz="2800" dirty="0" smtClean="0"/>
              <a:t>Heating element boils a liquid until it becomes a vapor that you inhale</a:t>
            </a:r>
          </a:p>
          <a:p>
            <a:r>
              <a:rPr lang="en-US" sz="2800" dirty="0" smtClean="0"/>
              <a:t>Creates the same amount of vapor no matter how hard you puff or until the battery runs down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04800"/>
            <a:ext cx="2667000" cy="185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89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E-cigarettes were regulated May 2016 and now under same regulations at cigarettes</a:t>
            </a:r>
          </a:p>
          <a:p>
            <a:r>
              <a:rPr lang="en-US" dirty="0" smtClean="0"/>
              <a:t>Still contains addictive substances</a:t>
            </a:r>
          </a:p>
          <a:p>
            <a:r>
              <a:rPr lang="en-US" dirty="0" smtClean="0"/>
              <a:t>Can lead to artery damage</a:t>
            </a:r>
          </a:p>
          <a:p>
            <a:r>
              <a:rPr lang="en-US" dirty="0" smtClean="0"/>
              <a:t>Decreased lung function</a:t>
            </a:r>
          </a:p>
          <a:p>
            <a:r>
              <a:rPr lang="en-US" dirty="0" smtClean="0"/>
              <a:t>Gateway to smoking and other drugs</a:t>
            </a:r>
          </a:p>
          <a:p>
            <a:r>
              <a:rPr lang="en-US" dirty="0" smtClean="0"/>
              <a:t>Exploding E- cigs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971800"/>
            <a:ext cx="2590800" cy="227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49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$$$$  Cost of Smoking  $$$$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/>
              <a:t>Cigarettes</a:t>
            </a:r>
          </a:p>
          <a:p>
            <a:r>
              <a:rPr lang="en-US" dirty="0" smtClean="0"/>
              <a:t>Lighter/matches</a:t>
            </a:r>
          </a:p>
          <a:p>
            <a:r>
              <a:rPr lang="en-US" dirty="0" smtClean="0"/>
              <a:t>Depreciation of home and vehicles</a:t>
            </a:r>
          </a:p>
          <a:p>
            <a:r>
              <a:rPr lang="en-US" dirty="0" smtClean="0"/>
              <a:t>Increased cost for health insurance, life insurance, home insurance, and vehicle insurance</a:t>
            </a:r>
          </a:p>
          <a:p>
            <a:r>
              <a:rPr lang="en-US" dirty="0" smtClean="0"/>
              <a:t>Difficulty finding a job and apartment</a:t>
            </a:r>
          </a:p>
          <a:p>
            <a:r>
              <a:rPr lang="en-US" dirty="0" smtClean="0"/>
              <a:t>More sick days from work</a:t>
            </a:r>
          </a:p>
          <a:p>
            <a:r>
              <a:rPr lang="en-US" dirty="0" smtClean="0"/>
              <a:t>Higher lifetime medical expenses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3657600"/>
            <a:ext cx="7848600" cy="1828800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>Can anyone guess how many additives are in cigarettes? </a:t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Ever </a:t>
            </a:r>
            <a:r>
              <a:rPr lang="en-US" sz="5400" dirty="0"/>
              <a:t>wonder why cigarette packs don’t list their ingredients?</a:t>
            </a:r>
            <a:br>
              <a:rPr lang="en-US" sz="5400" dirty="0"/>
            </a:b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209390"/>
            <a:ext cx="3327400" cy="2648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There are</a:t>
            </a:r>
            <a:r>
              <a:rPr lang="en-US" b="1" u="sng" dirty="0" smtClean="0"/>
              <a:t> 599 </a:t>
            </a:r>
            <a:r>
              <a:rPr lang="en-US" b="1" dirty="0" smtClean="0"/>
              <a:t>additives to cigarettes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400" y="1371600"/>
            <a:ext cx="4495800" cy="4525963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Acetanisole</a:t>
            </a:r>
            <a:endParaRPr lang="en-US" sz="2000" dirty="0" smtClean="0"/>
          </a:p>
          <a:p>
            <a:r>
              <a:rPr lang="en-US" sz="2000" dirty="0" smtClean="0"/>
              <a:t>Acetic Acid</a:t>
            </a:r>
          </a:p>
          <a:p>
            <a:r>
              <a:rPr lang="en-US" sz="2000" dirty="0" err="1" smtClean="0"/>
              <a:t>Acetoin</a:t>
            </a:r>
            <a:endParaRPr lang="en-US" sz="2000" dirty="0" smtClean="0"/>
          </a:p>
          <a:p>
            <a:r>
              <a:rPr lang="en-US" sz="2000" dirty="0" err="1" smtClean="0"/>
              <a:t>Acetophenone</a:t>
            </a:r>
            <a:endParaRPr lang="en-US" sz="2000" dirty="0" smtClean="0"/>
          </a:p>
          <a:p>
            <a:r>
              <a:rPr lang="en-US" sz="2000" dirty="0" smtClean="0"/>
              <a:t>6-Acetoxydihydrotheaspirane</a:t>
            </a:r>
          </a:p>
          <a:p>
            <a:r>
              <a:rPr lang="en-US" sz="2000" dirty="0" smtClean="0"/>
              <a:t>2-Acetyl-3- </a:t>
            </a:r>
            <a:r>
              <a:rPr lang="en-US" sz="2000" dirty="0" err="1" smtClean="0"/>
              <a:t>Ethylpyrazine</a:t>
            </a:r>
            <a:endParaRPr lang="en-US" sz="2000" dirty="0" smtClean="0"/>
          </a:p>
          <a:p>
            <a:r>
              <a:rPr lang="en-US" sz="2000" dirty="0" smtClean="0"/>
              <a:t>2-Acetyl-5-Methylfuran</a:t>
            </a:r>
          </a:p>
          <a:p>
            <a:r>
              <a:rPr lang="en-US" sz="2000" dirty="0" err="1" smtClean="0"/>
              <a:t>Acetylpyrazine</a:t>
            </a:r>
            <a:endParaRPr lang="en-US" sz="2000" dirty="0" smtClean="0"/>
          </a:p>
          <a:p>
            <a:r>
              <a:rPr lang="en-US" sz="2000" dirty="0" smtClean="0"/>
              <a:t>2-Acetylpyridine</a:t>
            </a:r>
          </a:p>
          <a:p>
            <a:r>
              <a:rPr lang="en-US" sz="2000" dirty="0" smtClean="0"/>
              <a:t>3-Acetylpyridine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3566160" cy="4056062"/>
          </a:xfrm>
        </p:spPr>
        <p:txBody>
          <a:bodyPr>
            <a:noAutofit/>
          </a:bodyPr>
          <a:lstStyle/>
          <a:p>
            <a:r>
              <a:rPr lang="en-US" sz="2000" dirty="0" smtClean="0"/>
              <a:t>2-Acetylthiazole</a:t>
            </a:r>
          </a:p>
          <a:p>
            <a:r>
              <a:rPr lang="en-US" sz="2000" dirty="0" err="1" smtClean="0"/>
              <a:t>Aconitic</a:t>
            </a:r>
            <a:r>
              <a:rPr lang="en-US" sz="2000" dirty="0" smtClean="0"/>
              <a:t> Acid</a:t>
            </a:r>
          </a:p>
          <a:p>
            <a:r>
              <a:rPr lang="en-US" sz="2000" dirty="0" smtClean="0"/>
              <a:t>dl-</a:t>
            </a:r>
            <a:r>
              <a:rPr lang="en-US" sz="2000" dirty="0" err="1" smtClean="0"/>
              <a:t>Alanine</a:t>
            </a:r>
            <a:endParaRPr lang="en-US" sz="2000" dirty="0" smtClean="0"/>
          </a:p>
          <a:p>
            <a:r>
              <a:rPr lang="en-US" sz="2000" dirty="0" smtClean="0"/>
              <a:t>Alfalfa Extract</a:t>
            </a:r>
          </a:p>
          <a:p>
            <a:r>
              <a:rPr lang="en-US" sz="2000" dirty="0" smtClean="0"/>
              <a:t>Allspice Extract</a:t>
            </a:r>
          </a:p>
          <a:p>
            <a:r>
              <a:rPr lang="en-US" sz="2000" dirty="0" err="1" smtClean="0"/>
              <a:t>Allyl</a:t>
            </a:r>
            <a:r>
              <a:rPr lang="en-US" sz="2000" dirty="0" smtClean="0"/>
              <a:t> Hexanoate</a:t>
            </a:r>
          </a:p>
          <a:p>
            <a:r>
              <a:rPr lang="en-US" sz="2000" dirty="0" err="1" smtClean="0"/>
              <a:t>Allyl</a:t>
            </a:r>
            <a:r>
              <a:rPr lang="en-US" sz="2000" dirty="0" smtClean="0"/>
              <a:t> Ionone</a:t>
            </a:r>
          </a:p>
          <a:p>
            <a:r>
              <a:rPr lang="en-US" sz="2000" dirty="0" smtClean="0"/>
              <a:t>Almond Bitter Oil</a:t>
            </a:r>
          </a:p>
          <a:p>
            <a:r>
              <a:rPr lang="en-US" sz="2000" dirty="0" smtClean="0"/>
              <a:t>Ambergris Tincture</a:t>
            </a:r>
          </a:p>
          <a:p>
            <a:r>
              <a:rPr lang="en-US" sz="2000" dirty="0" smtClean="0"/>
              <a:t>Ammonia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There are </a:t>
            </a:r>
            <a:r>
              <a:rPr lang="en-US" b="1" u="sng" dirty="0" smtClean="0"/>
              <a:t>599</a:t>
            </a:r>
            <a:r>
              <a:rPr lang="en-US" b="1" dirty="0" smtClean="0"/>
              <a:t> additives to cigarettes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Ammonium Bicarbonate</a:t>
            </a:r>
          </a:p>
          <a:p>
            <a:r>
              <a:rPr lang="en-US" sz="2000" dirty="0" smtClean="0"/>
              <a:t>Ammonium Hydroxide</a:t>
            </a:r>
          </a:p>
          <a:p>
            <a:r>
              <a:rPr lang="en-US" sz="2000" dirty="0" smtClean="0"/>
              <a:t>Ammonium Phosphate</a:t>
            </a:r>
          </a:p>
          <a:p>
            <a:r>
              <a:rPr lang="en-US" sz="2000" dirty="0" smtClean="0"/>
              <a:t>Ammonium Sulfide</a:t>
            </a:r>
          </a:p>
          <a:p>
            <a:r>
              <a:rPr lang="en-US" sz="2000" dirty="0" smtClean="0"/>
              <a:t>Amyl Alcohol</a:t>
            </a:r>
          </a:p>
          <a:p>
            <a:r>
              <a:rPr lang="en-US" sz="2000" dirty="0" smtClean="0"/>
              <a:t>Amyl Butyrate</a:t>
            </a:r>
          </a:p>
          <a:p>
            <a:r>
              <a:rPr lang="en-US" sz="2000" dirty="0" smtClean="0"/>
              <a:t>Amyl </a:t>
            </a:r>
            <a:r>
              <a:rPr lang="en-US" sz="2000" dirty="0" err="1" smtClean="0"/>
              <a:t>Formate</a:t>
            </a:r>
            <a:endParaRPr lang="en-US" sz="2000" dirty="0" smtClean="0"/>
          </a:p>
          <a:p>
            <a:r>
              <a:rPr lang="en-US" sz="2000" dirty="0" smtClean="0"/>
              <a:t>Amyl </a:t>
            </a:r>
            <a:r>
              <a:rPr lang="en-US" sz="2000" dirty="0" err="1" smtClean="0"/>
              <a:t>Octanoate</a:t>
            </a:r>
            <a:endParaRPr lang="en-US" sz="2000" dirty="0" smtClean="0"/>
          </a:p>
          <a:p>
            <a:r>
              <a:rPr lang="en-US" sz="2000" dirty="0" smtClean="0"/>
              <a:t>Alpha-</a:t>
            </a:r>
            <a:r>
              <a:rPr lang="en-US" sz="2000" dirty="0" err="1" smtClean="0"/>
              <a:t>Amylcinnamaldehyde</a:t>
            </a:r>
            <a:endParaRPr lang="en-US" sz="2000" dirty="0" smtClean="0"/>
          </a:p>
          <a:p>
            <a:r>
              <a:rPr lang="en-US" sz="2000" dirty="0" err="1" smtClean="0"/>
              <a:t>Amyris</a:t>
            </a:r>
            <a:r>
              <a:rPr lang="en-US" sz="2000" dirty="0" smtClean="0"/>
              <a:t> Oil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566160" cy="4056062"/>
          </a:xfrm>
        </p:spPr>
        <p:txBody>
          <a:bodyPr>
            <a:noAutofit/>
          </a:bodyPr>
          <a:lstStyle/>
          <a:p>
            <a:r>
              <a:rPr lang="en-US" sz="2000" dirty="0" smtClean="0"/>
              <a:t>trans-</a:t>
            </a:r>
            <a:r>
              <a:rPr lang="en-US" sz="2000" dirty="0" err="1" smtClean="0"/>
              <a:t>Anethole</a:t>
            </a:r>
            <a:endParaRPr lang="en-US" sz="2000" dirty="0" smtClean="0"/>
          </a:p>
          <a:p>
            <a:r>
              <a:rPr lang="en-US" sz="2000" dirty="0" smtClean="0"/>
              <a:t>Angelica Root Extract</a:t>
            </a:r>
          </a:p>
          <a:p>
            <a:r>
              <a:rPr lang="en-US" sz="2000" dirty="0" smtClean="0"/>
              <a:t>Anise</a:t>
            </a:r>
          </a:p>
          <a:p>
            <a:r>
              <a:rPr lang="en-US" sz="2000" dirty="0" smtClean="0"/>
              <a:t>Anise Star</a:t>
            </a:r>
          </a:p>
          <a:p>
            <a:r>
              <a:rPr lang="en-US" sz="2000" dirty="0" err="1" smtClean="0"/>
              <a:t>Anisyl</a:t>
            </a:r>
            <a:r>
              <a:rPr lang="en-US" sz="2000" dirty="0" smtClean="0"/>
              <a:t> Acetate</a:t>
            </a:r>
          </a:p>
          <a:p>
            <a:r>
              <a:rPr lang="en-US" sz="2000" dirty="0" err="1" smtClean="0"/>
              <a:t>Anisyl</a:t>
            </a:r>
            <a:r>
              <a:rPr lang="en-US" sz="2000" dirty="0" smtClean="0"/>
              <a:t> Alcohol</a:t>
            </a:r>
          </a:p>
          <a:p>
            <a:r>
              <a:rPr lang="en-US" sz="2000" dirty="0" err="1" smtClean="0"/>
              <a:t>Anisyl</a:t>
            </a:r>
            <a:r>
              <a:rPr lang="en-US" sz="2000" dirty="0" smtClean="0"/>
              <a:t> </a:t>
            </a:r>
            <a:r>
              <a:rPr lang="en-US" sz="2000" dirty="0" err="1" smtClean="0"/>
              <a:t>Formate</a:t>
            </a:r>
            <a:endParaRPr lang="en-US" sz="2000" dirty="0" smtClean="0"/>
          </a:p>
          <a:p>
            <a:r>
              <a:rPr lang="en-US" sz="2000" dirty="0" err="1" smtClean="0"/>
              <a:t>Anisyl</a:t>
            </a:r>
            <a:r>
              <a:rPr lang="en-US" sz="2000" dirty="0" smtClean="0"/>
              <a:t> </a:t>
            </a:r>
            <a:r>
              <a:rPr lang="en-US" sz="2000" dirty="0" err="1" smtClean="0"/>
              <a:t>Phenylacetate</a:t>
            </a:r>
            <a:endParaRPr lang="en-US" sz="2000" dirty="0" smtClean="0"/>
          </a:p>
          <a:p>
            <a:r>
              <a:rPr lang="en-US" sz="2000" dirty="0" smtClean="0"/>
              <a:t>Apple Juice Concentrate</a:t>
            </a:r>
          </a:p>
          <a:p>
            <a:r>
              <a:rPr lang="en-US" sz="2000" dirty="0" smtClean="0"/>
              <a:t>Apricot Extract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2081</TotalTime>
  <Words>2447</Words>
  <Application>Microsoft Macintosh PowerPoint</Application>
  <PresentationFormat>On-screen Show (4:3)</PresentationFormat>
  <Paragraphs>726</Paragraphs>
  <Slides>58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Inkwell</vt:lpstr>
      <vt:lpstr>Why do people smoke cigarettes even though they know it is bad for them? </vt:lpstr>
      <vt:lpstr>Tobacco</vt:lpstr>
      <vt:lpstr>Effects of Nicotine</vt:lpstr>
      <vt:lpstr>PowerPoint Presentation</vt:lpstr>
      <vt:lpstr>PowerPoint Presentation</vt:lpstr>
      <vt:lpstr>  $$$$  Cost of Smoking  $$$$</vt:lpstr>
      <vt:lpstr> Can anyone guess how many additives are in cigarettes?   Ever wonder why cigarette packs don’t list their ingredients? </vt:lpstr>
      <vt:lpstr>There are 599 additives to cigarettes</vt:lpstr>
      <vt:lpstr>There are 599 additives to cigarettes</vt:lpstr>
      <vt:lpstr>There are 599 additives to cigarettes</vt:lpstr>
      <vt:lpstr>There are 599 additives to cigarettes</vt:lpstr>
      <vt:lpstr>There are 599 additives to cigarettes</vt:lpstr>
      <vt:lpstr>There are 599 additives to cigarettes</vt:lpstr>
      <vt:lpstr>There are 599 additives to cigarettes</vt:lpstr>
      <vt:lpstr>There are 599 additives to cigarettes</vt:lpstr>
      <vt:lpstr>There are 599 additives to cigarettes</vt:lpstr>
      <vt:lpstr>There are 599 additives to cigarettes</vt:lpstr>
      <vt:lpstr>There are 599 additives to cigarettes</vt:lpstr>
      <vt:lpstr>There are 599 additives to cigarettes</vt:lpstr>
      <vt:lpstr>There are 599 additives to cigarettes</vt:lpstr>
      <vt:lpstr>There are 599 additives to cigarettes</vt:lpstr>
      <vt:lpstr>There are 599 additives to cigarettes</vt:lpstr>
      <vt:lpstr>There are 599 additives to cigarettes</vt:lpstr>
      <vt:lpstr>There are 599 additives to cigarettes</vt:lpstr>
      <vt:lpstr>There are 599 additives to cigarettes</vt:lpstr>
      <vt:lpstr>There are 599 additives to cigarettes</vt:lpstr>
      <vt:lpstr>There are 599 additives to cigarettes</vt:lpstr>
      <vt:lpstr>There are 599 additives to cigarettes</vt:lpstr>
      <vt:lpstr>There are 599 additives to cigarettes</vt:lpstr>
      <vt:lpstr>There are 599 additives to cigarettes</vt:lpstr>
      <vt:lpstr>There are 599 additives to cigarettes</vt:lpstr>
      <vt:lpstr>There are 599 additives to cigarettes</vt:lpstr>
      <vt:lpstr>There are 599 additives to cigarettes</vt:lpstr>
      <vt:lpstr>There are 599 additives to cigarettes</vt:lpstr>
      <vt:lpstr>There are 599 additives to cigarettes</vt:lpstr>
      <vt:lpstr>There are 599 additives to cigarettes</vt:lpstr>
      <vt:lpstr>There are 599 additives to cigarettes</vt:lpstr>
      <vt:lpstr>These 599 additives combine to create over 4,000 chemicals when the cigarette is burned!</vt:lpstr>
      <vt:lpstr>Some Other Effects of Tobacco…</vt:lpstr>
      <vt:lpstr>Causes Emphysema and other diseases</vt:lpstr>
      <vt:lpstr>Smell</vt:lpstr>
      <vt:lpstr>Dental Problems</vt:lpstr>
      <vt:lpstr>Wrinkly Face</vt:lpstr>
      <vt:lpstr>Dingy Hair</vt:lpstr>
      <vt:lpstr>Freedom</vt:lpstr>
      <vt:lpstr>Decreased Lung Capacity</vt:lpstr>
      <vt:lpstr>Asthma</vt:lpstr>
      <vt:lpstr>Lung Infections</vt:lpstr>
      <vt:lpstr>Smoke-less tobacco causes cancer VERY quickly</vt:lpstr>
      <vt:lpstr>Impotence (weak)</vt:lpstr>
      <vt:lpstr>Danger to unborn babies</vt:lpstr>
      <vt:lpstr>Danger to Others</vt:lpstr>
      <vt:lpstr>How to Quit Smoking</vt:lpstr>
      <vt:lpstr>E-Cigarettes</vt:lpstr>
      <vt:lpstr>E-Cigarettes</vt:lpstr>
      <vt:lpstr>What are E- Cigarettes? Are they better for you than regular cigarettes? </vt:lpstr>
      <vt:lpstr>PowerPoint Presentation</vt:lpstr>
      <vt:lpstr>Safety Concerns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Tobacco</dc:title>
  <dc:creator/>
  <cp:lastModifiedBy>Daren Ward</cp:lastModifiedBy>
  <cp:revision>177</cp:revision>
  <dcterms:created xsi:type="dcterms:W3CDTF">2006-08-16T00:00:00Z</dcterms:created>
  <dcterms:modified xsi:type="dcterms:W3CDTF">2016-10-11T16:06:36Z</dcterms:modified>
</cp:coreProperties>
</file>