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9"/>
  </p:notesMasterIdLst>
  <p:sldIdLst>
    <p:sldId id="302" r:id="rId2"/>
    <p:sldId id="343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320" r:id="rId21"/>
    <p:sldId id="322" r:id="rId22"/>
    <p:sldId id="344" r:id="rId23"/>
    <p:sldId id="345" r:id="rId24"/>
    <p:sldId id="346" r:id="rId25"/>
    <p:sldId id="347" r:id="rId26"/>
    <p:sldId id="348" r:id="rId27"/>
    <p:sldId id="349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4660"/>
  </p:normalViewPr>
  <p:slideViewPr>
    <p:cSldViewPr>
      <p:cViewPr>
        <p:scale>
          <a:sx n="85" d="100"/>
          <a:sy n="85" d="100"/>
        </p:scale>
        <p:origin x="-97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A8A5C1-8E3D-4E3E-9905-CD5095FF1179}" type="datetimeFigureOut">
              <a:rPr lang="en-US" smtClean="0"/>
              <a:pPr/>
              <a:t>1/30/15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20C05C-8E0B-462B-AACB-44941ACAB0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239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7CC360-B8DA-4697-9924-97123DC6288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D99EFF3-9750-4E71-9BF4-45ABB4C4B58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2D80575-B17A-49E8-ACB1-97CD0D6BA28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C2DC072-7819-4F72-9B20-0E715EE42D6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BF51BB-A790-48C9-8AAE-04F538D232B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7FC284D-BE96-4FB9-B52B-2430042756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49F9854-0A96-4628-8377-EA548993175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041AC3-739A-416C-97A2-EC497381CB4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C118D90-8219-40D1-BABD-2D548E4F4AA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3B7A39B-8BB2-4FD0-9D31-7474E3FF0E9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A846063-6E9F-4B2A-A518-E711E37A9E5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9498535-D792-4A08-8595-78E2BA91647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89A7E7C-EC8F-476B-A3C0-71A09EB2925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A89D946-50D4-43B5-9D53-E2688ED371B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946A174-EBCE-429A-8C4E-8AF430B63DD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75A4267-64FE-43CA-A5BE-E0FD7E63973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2CA3EB7-B81C-4035-A012-D843BC11670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CD05B1E-7B2A-4BD5-91BA-2F5F9D038C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6140030-E5C6-40DF-AE1A-A3BAD1E2A10B}" type="datetimeFigureOut">
              <a:rPr lang="en-US" smtClean="0"/>
              <a:pPr/>
              <a:t>1/30/15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CB6AF24-C265-4483-9BCE-B4EFFACDB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0030-E5C6-40DF-AE1A-A3BAD1E2A10B}" type="datetimeFigureOut">
              <a:rPr lang="en-US" smtClean="0"/>
              <a:pPr/>
              <a:t>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AF24-C265-4483-9BCE-B4EFFACDB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0030-E5C6-40DF-AE1A-A3BAD1E2A10B}" type="datetimeFigureOut">
              <a:rPr lang="en-US" smtClean="0"/>
              <a:pPr/>
              <a:t>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AF24-C265-4483-9BCE-B4EFFACDB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6140030-E5C6-40DF-AE1A-A3BAD1E2A10B}" type="datetimeFigureOut">
              <a:rPr lang="en-US" smtClean="0"/>
              <a:pPr/>
              <a:t>1/30/15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CB6AF24-C265-4483-9BCE-B4EFFACDBA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6140030-E5C6-40DF-AE1A-A3BAD1E2A10B}" type="datetimeFigureOut">
              <a:rPr lang="en-US" smtClean="0"/>
              <a:pPr/>
              <a:t>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CB6AF24-C265-4483-9BCE-B4EFFACDB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0030-E5C6-40DF-AE1A-A3BAD1E2A10B}" type="datetimeFigureOut">
              <a:rPr lang="en-US" smtClean="0"/>
              <a:pPr/>
              <a:t>1/30/15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AF24-C265-4483-9BCE-B4EFFACDBA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0030-E5C6-40DF-AE1A-A3BAD1E2A10B}" type="datetimeFigureOut">
              <a:rPr lang="en-US" smtClean="0"/>
              <a:pPr/>
              <a:t>1/30/15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AF24-C265-4483-9BCE-B4EFFACDBA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6140030-E5C6-40DF-AE1A-A3BAD1E2A10B}" type="datetimeFigureOut">
              <a:rPr lang="en-US" smtClean="0"/>
              <a:pPr/>
              <a:t>1/30/15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CB6AF24-C265-4483-9BCE-B4EFFACDBA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0030-E5C6-40DF-AE1A-A3BAD1E2A10B}" type="datetimeFigureOut">
              <a:rPr lang="en-US" smtClean="0"/>
              <a:pPr/>
              <a:t>1/30/15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AF24-C265-4483-9BCE-B4EFFACDB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6140030-E5C6-40DF-AE1A-A3BAD1E2A10B}" type="datetimeFigureOut">
              <a:rPr lang="en-US" smtClean="0"/>
              <a:pPr/>
              <a:t>1/30/15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CB6AF24-C265-4483-9BCE-B4EFFACDBA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6140030-E5C6-40DF-AE1A-A3BAD1E2A10B}" type="datetimeFigureOut">
              <a:rPr lang="en-US" smtClean="0"/>
              <a:pPr/>
              <a:t>1/30/15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CB6AF24-C265-4483-9BCE-B4EFFACDBA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6140030-E5C6-40DF-AE1A-A3BAD1E2A10B}" type="datetimeFigureOut">
              <a:rPr lang="en-US" smtClean="0"/>
              <a:pPr/>
              <a:t>1/30/15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CB6AF24-C265-4483-9BCE-B4EFFACDB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838200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Aharoni" pitchFamily="2" charset="-79"/>
                <a:cs typeface="Aharoni" pitchFamily="2" charset="-79"/>
              </a:rPr>
              <a:t>Healthy Relationships</a:t>
            </a:r>
            <a:endParaRPr lang="en-US" sz="5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“The quality of your life is the quality of your relationships.”</a:t>
            </a:r>
            <a:br>
              <a:rPr lang="en-US" dirty="0" smtClean="0"/>
            </a:br>
            <a:r>
              <a:rPr lang="en-US" dirty="0" smtClean="0"/>
              <a:t>-Anthony Robbins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/>
          <a:lstStyle/>
          <a:p>
            <a:r>
              <a:rPr lang="en-US" dirty="0" smtClean="0"/>
              <a:t>4. I’m inclusive of others and don’t belong to an exclusive clique.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743200"/>
            <a:ext cx="8229600" cy="3382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dirty="0" smtClean="0"/>
              <a:t>1……. No Way!</a:t>
            </a:r>
          </a:p>
          <a:p>
            <a:pPr>
              <a:buFont typeface="Arial" charset="0"/>
              <a:buNone/>
            </a:pPr>
            <a:r>
              <a:rPr lang="en-US" dirty="0" smtClean="0"/>
              <a:t>2…….</a:t>
            </a:r>
          </a:p>
          <a:p>
            <a:pPr>
              <a:buFont typeface="Arial" charset="0"/>
              <a:buNone/>
            </a:pPr>
            <a:r>
              <a:rPr lang="en-US" dirty="0" smtClean="0"/>
              <a:t>3…….</a:t>
            </a:r>
          </a:p>
          <a:p>
            <a:pPr>
              <a:buFont typeface="Arial" charset="0"/>
              <a:buNone/>
            </a:pPr>
            <a:r>
              <a:rPr lang="en-US" dirty="0" smtClean="0"/>
              <a:t>4…….</a:t>
            </a:r>
          </a:p>
          <a:p>
            <a:pPr>
              <a:buNone/>
            </a:pPr>
            <a:r>
              <a:rPr lang="en-US" dirty="0" smtClean="0"/>
              <a:t>5……. Heck Yes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/>
          <a:lstStyle/>
          <a:p>
            <a:r>
              <a:rPr lang="en-US" dirty="0" smtClean="0"/>
              <a:t>5. I don’t judge other people before I get to know them.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743200"/>
            <a:ext cx="8229600" cy="3382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dirty="0" smtClean="0"/>
              <a:t>1……. No Way!</a:t>
            </a:r>
          </a:p>
          <a:p>
            <a:pPr>
              <a:buFont typeface="Arial" charset="0"/>
              <a:buNone/>
            </a:pPr>
            <a:r>
              <a:rPr lang="en-US" dirty="0" smtClean="0"/>
              <a:t>2…….</a:t>
            </a:r>
          </a:p>
          <a:p>
            <a:pPr>
              <a:buFont typeface="Arial" charset="0"/>
              <a:buNone/>
            </a:pPr>
            <a:r>
              <a:rPr lang="en-US" dirty="0" smtClean="0"/>
              <a:t>3…….</a:t>
            </a:r>
          </a:p>
          <a:p>
            <a:pPr>
              <a:buFont typeface="Arial" charset="0"/>
              <a:buNone/>
            </a:pPr>
            <a:r>
              <a:rPr lang="en-US" dirty="0" smtClean="0"/>
              <a:t>4…….</a:t>
            </a:r>
          </a:p>
          <a:p>
            <a:pPr>
              <a:buNone/>
            </a:pPr>
            <a:r>
              <a:rPr lang="en-US" dirty="0" smtClean="0"/>
              <a:t>5……. Heck Yes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/>
          <a:lstStyle/>
          <a:p>
            <a:r>
              <a:rPr lang="en-US" dirty="0" smtClean="0"/>
              <a:t>6. I’m loyal to my friends and don’t talk behind their backs.</a:t>
            </a:r>
          </a:p>
        </p:txBody>
      </p:sp>
      <p:sp>
        <p:nvSpPr>
          <p:cNvPr id="4505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743200"/>
            <a:ext cx="8229600" cy="3382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dirty="0" smtClean="0"/>
              <a:t>1……. No Way!</a:t>
            </a:r>
          </a:p>
          <a:p>
            <a:pPr>
              <a:buFont typeface="Arial" charset="0"/>
              <a:buNone/>
            </a:pPr>
            <a:r>
              <a:rPr lang="en-US" dirty="0" smtClean="0"/>
              <a:t>2…….</a:t>
            </a:r>
          </a:p>
          <a:p>
            <a:pPr>
              <a:buFont typeface="Arial" charset="0"/>
              <a:buNone/>
            </a:pPr>
            <a:r>
              <a:rPr lang="en-US" dirty="0" smtClean="0"/>
              <a:t>3…….</a:t>
            </a:r>
          </a:p>
          <a:p>
            <a:pPr>
              <a:buFont typeface="Arial" charset="0"/>
              <a:buNone/>
            </a:pPr>
            <a:r>
              <a:rPr lang="en-US" dirty="0" smtClean="0"/>
              <a:t>4…….</a:t>
            </a:r>
          </a:p>
          <a:p>
            <a:pPr>
              <a:buNone/>
            </a:pPr>
            <a:r>
              <a:rPr lang="en-US" dirty="0" smtClean="0"/>
              <a:t>5……. Heck Yes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/>
          <a:lstStyle/>
          <a:p>
            <a:r>
              <a:rPr lang="en-US" dirty="0" smtClean="0"/>
              <a:t>7. I’m quick to forgive my friends when they make mistakes.</a:t>
            </a:r>
          </a:p>
        </p:txBody>
      </p:sp>
      <p:sp>
        <p:nvSpPr>
          <p:cNvPr id="4710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743200"/>
            <a:ext cx="8229600" cy="3382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dirty="0" smtClean="0"/>
              <a:t>1……. No Way!</a:t>
            </a:r>
          </a:p>
          <a:p>
            <a:pPr>
              <a:buFont typeface="Arial" charset="0"/>
              <a:buNone/>
            </a:pPr>
            <a:r>
              <a:rPr lang="en-US" dirty="0" smtClean="0"/>
              <a:t>2…….</a:t>
            </a:r>
          </a:p>
          <a:p>
            <a:pPr>
              <a:buFont typeface="Arial" charset="0"/>
              <a:buNone/>
            </a:pPr>
            <a:r>
              <a:rPr lang="en-US" dirty="0" smtClean="0"/>
              <a:t>3…….</a:t>
            </a:r>
          </a:p>
          <a:p>
            <a:pPr>
              <a:buFont typeface="Arial" charset="0"/>
              <a:buNone/>
            </a:pPr>
            <a:r>
              <a:rPr lang="en-US" dirty="0" smtClean="0"/>
              <a:t>4…….</a:t>
            </a:r>
          </a:p>
          <a:p>
            <a:pPr>
              <a:buNone/>
            </a:pPr>
            <a:r>
              <a:rPr lang="en-US" dirty="0" smtClean="0"/>
              <a:t>5……. Heck Yes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/>
          <a:lstStyle/>
          <a:p>
            <a:r>
              <a:rPr lang="en-US" dirty="0" smtClean="0"/>
              <a:t>8. I’m a good listener and don’t dominate discussions</a:t>
            </a:r>
          </a:p>
        </p:txBody>
      </p:sp>
      <p:sp>
        <p:nvSpPr>
          <p:cNvPr id="4915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743200"/>
            <a:ext cx="8229600" cy="3382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dirty="0" smtClean="0"/>
              <a:t>1……. No Way!</a:t>
            </a:r>
          </a:p>
          <a:p>
            <a:pPr>
              <a:buFont typeface="Arial" charset="0"/>
              <a:buNone/>
            </a:pPr>
            <a:r>
              <a:rPr lang="en-US" dirty="0" smtClean="0"/>
              <a:t>2…….</a:t>
            </a:r>
          </a:p>
          <a:p>
            <a:pPr>
              <a:buFont typeface="Arial" charset="0"/>
              <a:buNone/>
            </a:pPr>
            <a:r>
              <a:rPr lang="en-US" dirty="0" smtClean="0"/>
              <a:t>3…….</a:t>
            </a:r>
          </a:p>
          <a:p>
            <a:pPr>
              <a:buFont typeface="Arial" charset="0"/>
              <a:buNone/>
            </a:pPr>
            <a:r>
              <a:rPr lang="en-US" dirty="0" smtClean="0"/>
              <a:t>4…….</a:t>
            </a:r>
          </a:p>
          <a:p>
            <a:pPr>
              <a:buNone/>
            </a:pPr>
            <a:r>
              <a:rPr lang="en-US" dirty="0" smtClean="0"/>
              <a:t>5……. Heck Yes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/>
          <a:lstStyle/>
          <a:p>
            <a:r>
              <a:rPr lang="en-US" dirty="0" smtClean="0"/>
              <a:t>9. I’m kind to everyone, not just to people I like.</a:t>
            </a:r>
          </a:p>
        </p:txBody>
      </p:sp>
      <p:sp>
        <p:nvSpPr>
          <p:cNvPr id="5120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743200"/>
            <a:ext cx="8229600" cy="39624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dirty="0" smtClean="0"/>
              <a:t>1……. No Way!</a:t>
            </a:r>
          </a:p>
          <a:p>
            <a:pPr>
              <a:buFont typeface="Arial" charset="0"/>
              <a:buNone/>
            </a:pPr>
            <a:r>
              <a:rPr lang="en-US" dirty="0" smtClean="0"/>
              <a:t>2…….</a:t>
            </a:r>
          </a:p>
          <a:p>
            <a:pPr>
              <a:buFont typeface="Arial" charset="0"/>
              <a:buNone/>
            </a:pPr>
            <a:r>
              <a:rPr lang="en-US" dirty="0" smtClean="0"/>
              <a:t>3…….</a:t>
            </a:r>
          </a:p>
          <a:p>
            <a:pPr>
              <a:buFont typeface="Arial" charset="0"/>
              <a:buNone/>
            </a:pPr>
            <a:r>
              <a:rPr lang="en-US" dirty="0" smtClean="0"/>
              <a:t>4…….</a:t>
            </a:r>
          </a:p>
          <a:p>
            <a:pPr>
              <a:buNone/>
            </a:pPr>
            <a:r>
              <a:rPr lang="en-US" dirty="0" smtClean="0"/>
              <a:t>5……. Heck Yes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019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10. I am able to resist peer pressure and be my own person.</a:t>
            </a:r>
            <a:endParaRPr lang="en-US" dirty="0"/>
          </a:p>
        </p:txBody>
      </p:sp>
      <p:sp>
        <p:nvSpPr>
          <p:cNvPr id="5325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581400"/>
            <a:ext cx="8229600" cy="28956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dirty="0" smtClean="0"/>
              <a:t>1……. No Way!</a:t>
            </a:r>
          </a:p>
          <a:p>
            <a:pPr>
              <a:buFont typeface="Arial" charset="0"/>
              <a:buNone/>
            </a:pPr>
            <a:r>
              <a:rPr lang="en-US" dirty="0" smtClean="0"/>
              <a:t>2…….</a:t>
            </a:r>
          </a:p>
          <a:p>
            <a:pPr>
              <a:buFont typeface="Arial" charset="0"/>
              <a:buNone/>
            </a:pPr>
            <a:r>
              <a:rPr lang="en-US" dirty="0" smtClean="0"/>
              <a:t>3…….</a:t>
            </a:r>
          </a:p>
          <a:p>
            <a:pPr>
              <a:buFont typeface="Arial" charset="0"/>
              <a:buNone/>
            </a:pPr>
            <a:r>
              <a:rPr lang="en-US" dirty="0" smtClean="0"/>
              <a:t>4…….</a:t>
            </a:r>
          </a:p>
          <a:p>
            <a:pPr>
              <a:buNone/>
            </a:pPr>
            <a:r>
              <a:rPr lang="en-US" dirty="0" smtClean="0"/>
              <a:t>5……. Heck Yes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smtClean="0"/>
              <a:t>Now, add up your score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40-50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You’re on the high road. Keep it up!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30-39 points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You’re straddling the high and low roads. Move to higher ground!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Cipher In The Snow:</a:t>
            </a:r>
            <a:br>
              <a:rPr lang="en-US" dirty="0" smtClean="0"/>
            </a:br>
            <a:r>
              <a:rPr lang="en-US" dirty="0" smtClean="0"/>
              <a:t>Listen to this story… and respond. </a:t>
            </a:r>
            <a:endParaRPr lang="en-US" dirty="0"/>
          </a:p>
        </p:txBody>
      </p:sp>
      <p:pic>
        <p:nvPicPr>
          <p:cNvPr id="4" name="Content Placeholder 3" descr="Website-Image-48.jp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31" b="723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62339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10-29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You’re on the low road. Pay attention to this Unit.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You probably won’t get invited to many birthday parties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some qualities of someone who is socially healthy?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 slow to judge</a:t>
            </a:r>
          </a:p>
          <a:p>
            <a:r>
              <a:rPr lang="en-US" dirty="0" smtClean="0"/>
              <a:t>You make the effort</a:t>
            </a:r>
          </a:p>
          <a:p>
            <a:r>
              <a:rPr lang="en-US" dirty="0" smtClean="0"/>
              <a:t>Build the RBA (Relationship Bank Account)</a:t>
            </a:r>
          </a:p>
          <a:p>
            <a:r>
              <a:rPr lang="en-US" dirty="0" smtClean="0"/>
              <a:t>Be inclusive</a:t>
            </a:r>
          </a:p>
          <a:p>
            <a:r>
              <a:rPr lang="en-US" dirty="0" smtClean="0"/>
              <a:t>Treat unkindness with kindness</a:t>
            </a:r>
          </a:p>
          <a:p>
            <a:r>
              <a:rPr lang="en-US" dirty="0" smtClean="0"/>
              <a:t>Lift others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000" dirty="0" smtClean="0"/>
              <a:t>FAMILIES!!!</a:t>
            </a:r>
            <a:endParaRPr lang="en-US" sz="7000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1524000"/>
            <a:ext cx="7772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solidFill>
                  <a:schemeClr val="accent1"/>
                </a:solidFill>
              </a:rPr>
              <a:t>Families are the </a:t>
            </a:r>
            <a:r>
              <a:rPr lang="en-US" sz="3000" b="1" u="sng" dirty="0" smtClean="0">
                <a:solidFill>
                  <a:schemeClr val="accent1"/>
                </a:solidFill>
              </a:rPr>
              <a:t>“BASIC UNIT OF SOCIETY”</a:t>
            </a:r>
          </a:p>
          <a:p>
            <a:pPr>
              <a:buFont typeface="Arial" pitchFamily="34" charset="0"/>
              <a:buChar char="•"/>
            </a:pPr>
            <a:r>
              <a:rPr lang="en-US" sz="3000" b="1" dirty="0" smtClean="0">
                <a:solidFill>
                  <a:schemeClr val="accent1"/>
                </a:solidFill>
              </a:rPr>
              <a:t>First Relationships</a:t>
            </a:r>
          </a:p>
          <a:p>
            <a:pPr>
              <a:buFont typeface="Arial" pitchFamily="34" charset="0"/>
              <a:buChar char="•"/>
            </a:pPr>
            <a:r>
              <a:rPr lang="en-US" sz="3000" b="1" dirty="0" smtClean="0">
                <a:solidFill>
                  <a:schemeClr val="accent1"/>
                </a:solidFill>
              </a:rPr>
              <a:t>Learn to love, respect, get along with others and function as part of a group</a:t>
            </a:r>
          </a:p>
          <a:p>
            <a:pPr>
              <a:buFont typeface="Arial" pitchFamily="34" charset="0"/>
              <a:buChar char="•"/>
            </a:pPr>
            <a:r>
              <a:rPr lang="en-US" sz="3000" b="1" u="sng" dirty="0" smtClean="0">
                <a:solidFill>
                  <a:schemeClr val="accent1"/>
                </a:solidFill>
              </a:rPr>
              <a:t>Interdependence</a:t>
            </a:r>
            <a:r>
              <a:rPr lang="en-US" sz="3000" b="1" dirty="0" smtClean="0">
                <a:solidFill>
                  <a:schemeClr val="accent1"/>
                </a:solidFill>
              </a:rPr>
              <a:t> (one person’s actions affect the lives of other family members</a:t>
            </a:r>
          </a:p>
          <a:p>
            <a:pPr>
              <a:buFont typeface="Arial" pitchFamily="34" charset="0"/>
              <a:buChar char="•"/>
            </a:pPr>
            <a:r>
              <a:rPr lang="en-US" sz="3000" b="1" dirty="0" smtClean="0">
                <a:solidFill>
                  <a:schemeClr val="accent1"/>
                </a:solidFill>
              </a:rPr>
              <a:t>Life lessons</a:t>
            </a:r>
            <a:endParaRPr lang="en-US" sz="3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380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304800"/>
            <a:ext cx="7772400" cy="1829761"/>
          </a:xfrm>
        </p:spPr>
        <p:txBody>
          <a:bodyPr/>
          <a:lstStyle/>
          <a:p>
            <a:r>
              <a:rPr lang="en-US" dirty="0" smtClean="0"/>
              <a:t>Why has the family changed?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7924800" cy="5029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More women are in the work force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More than 50% of marriages end in divorce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People have begun postponing marriage and parenthood until their 30’s and 40’s</a:t>
            </a:r>
          </a:p>
          <a:p>
            <a:pPr>
              <a:buFont typeface="Arial" pitchFamily="34" charset="0"/>
              <a:buChar char="•"/>
            </a:pPr>
            <a:r>
              <a:rPr lang="en-US" smtClean="0"/>
              <a:t>Media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62484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Because of changing families we have many different types of families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737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7467600" cy="1143000"/>
          </a:xfrm>
        </p:spPr>
        <p:txBody>
          <a:bodyPr/>
          <a:lstStyle/>
          <a:p>
            <a:pPr algn="ctr"/>
            <a:r>
              <a:rPr lang="en-US" dirty="0" smtClean="0"/>
              <a:t>Types of Families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143000"/>
            <a:ext cx="77724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Nuclear Family:</a:t>
            </a:r>
            <a:r>
              <a:rPr lang="en-US" sz="2000" dirty="0" smtClean="0"/>
              <a:t>  </a:t>
            </a:r>
            <a:r>
              <a:rPr lang="en-US" dirty="0" smtClean="0"/>
              <a:t>Mother, father and children (biological or adopted)</a:t>
            </a:r>
          </a:p>
          <a:p>
            <a:endParaRPr lang="en-US" sz="2000" dirty="0" smtClean="0"/>
          </a:p>
          <a:p>
            <a:r>
              <a:rPr lang="en-US" sz="2000" b="1" dirty="0" smtClean="0"/>
              <a:t>Single Parent Family: </a:t>
            </a:r>
            <a:r>
              <a:rPr lang="en-US" dirty="0" smtClean="0"/>
              <a:t>One parent and children, formed from divorce, death, or single person adopting.</a:t>
            </a:r>
          </a:p>
          <a:p>
            <a:r>
              <a:rPr lang="en-US" dirty="0" smtClean="0"/>
              <a:t> </a:t>
            </a:r>
            <a:endParaRPr lang="en-US" sz="2000" dirty="0" smtClean="0"/>
          </a:p>
          <a:p>
            <a:r>
              <a:rPr lang="en-US" sz="2000" b="1" dirty="0" smtClean="0"/>
              <a:t>Extended Family:</a:t>
            </a:r>
            <a:r>
              <a:rPr lang="en-US" sz="2000" dirty="0" smtClean="0"/>
              <a:t> </a:t>
            </a:r>
            <a:r>
              <a:rPr lang="en-US" dirty="0" smtClean="0"/>
              <a:t>Aunts, uncles, grandparents, etc.</a:t>
            </a:r>
          </a:p>
          <a:p>
            <a:endParaRPr lang="en-US" dirty="0" smtClean="0"/>
          </a:p>
          <a:p>
            <a:r>
              <a:rPr lang="en-US" b="1" dirty="0" smtClean="0"/>
              <a:t>Blended Family:</a:t>
            </a:r>
            <a:r>
              <a:rPr lang="en-US" dirty="0" smtClean="0"/>
              <a:t> Biological parent, a stepparent and children of one or both parents. </a:t>
            </a:r>
          </a:p>
          <a:p>
            <a:endParaRPr lang="en-US" sz="2000" dirty="0" smtClean="0"/>
          </a:p>
          <a:p>
            <a:r>
              <a:rPr lang="en-US" sz="2000" b="1" dirty="0" smtClean="0"/>
              <a:t>Foster Family:</a:t>
            </a:r>
            <a:r>
              <a:rPr lang="en-US" sz="2000" dirty="0" smtClean="0"/>
              <a:t> </a:t>
            </a:r>
            <a:r>
              <a:rPr lang="en-US" dirty="0" smtClean="0"/>
              <a:t>An adult or couple provides care and a temporary home for children whose biological parents are unable to care for them. </a:t>
            </a:r>
          </a:p>
          <a:p>
            <a:endParaRPr lang="en-US" dirty="0" smtClean="0"/>
          </a:p>
          <a:p>
            <a:r>
              <a:rPr lang="en-US" sz="2000" b="1" dirty="0" smtClean="0"/>
              <a:t>Couple:</a:t>
            </a:r>
            <a:r>
              <a:rPr lang="en-US" sz="2000" dirty="0" smtClean="0"/>
              <a:t> </a:t>
            </a:r>
            <a:r>
              <a:rPr lang="en-US" dirty="0" smtClean="0"/>
              <a:t>Husband and Wife</a:t>
            </a:r>
          </a:p>
          <a:p>
            <a:endParaRPr lang="en-US" sz="2000" dirty="0" smtClean="0"/>
          </a:p>
          <a:p>
            <a:r>
              <a:rPr lang="en-US" sz="2000" b="1" dirty="0" smtClean="0"/>
              <a:t>Group of People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184403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b="1" u="sng" dirty="0" smtClean="0"/>
              <a:t>Socialization:</a:t>
            </a:r>
          </a:p>
          <a:p>
            <a:r>
              <a:rPr lang="en-US" dirty="0" smtClean="0"/>
              <a:t>The process of teaching children to behave in a way that is acceptable to the family and to society. </a:t>
            </a:r>
          </a:p>
          <a:p>
            <a:r>
              <a:rPr lang="en-US" dirty="0" smtClean="0"/>
              <a:t>How has socialization played a role in your family?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purpose of a family?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743200"/>
            <a:ext cx="3009697" cy="2437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09600" y="5867400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IE: Manners, becoming responsible, respecting others, giving and receiving love, values, beliefs , customs &amp; traditions!</a:t>
            </a:r>
            <a:endParaRPr lang="en-US" sz="2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843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828800"/>
          </a:xfrm>
        </p:spPr>
        <p:txBody>
          <a:bodyPr>
            <a:noAutofit/>
          </a:bodyPr>
          <a:lstStyle/>
          <a:p>
            <a:r>
              <a:rPr lang="en-US" sz="6000" dirty="0" smtClean="0"/>
              <a:t>ALARMING FACTS!!!</a:t>
            </a:r>
            <a:endParaRPr lang="en-US" sz="6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2400" y="2133600"/>
            <a:ext cx="4572000" cy="55626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Over 50% of children will witness the breakup of their parent’s marriage.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Only 7% of all families conform to the tradition of a wage earning father and a stay at home mother.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It is estimate that over 25 million children are growing up without a father in the home.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Children of divorce to worse academically, are more prone to delinquency, ad are more vulnerable to the appeal of substance abuse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828800"/>
            <a:ext cx="2971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51877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390"/>
            <a:ext cx="7772400" cy="1828800"/>
          </a:xfrm>
        </p:spPr>
        <p:txBody>
          <a:bodyPr>
            <a:noAutofit/>
          </a:bodyPr>
          <a:lstStyle/>
          <a:p>
            <a:r>
              <a:rPr lang="en-US" sz="6000" dirty="0" smtClean="0"/>
              <a:t>ALARMING FACTS!!!</a:t>
            </a:r>
            <a:endParaRPr lang="en-US" sz="6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2400" y="1981200"/>
            <a:ext cx="4572000" cy="55626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Boys living in a fatherless home are 2-3 times more likely to be involved in crime, drop out of school and get divorced.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Girls living in a fatherless home are 2-3 times more likely to become pregnant as a teenager and get divorced.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Nearly 70% of young men in prison grew up without a father in the home.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66% of infants born to teen mothers were fathered by adult men over the age of 20.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828800"/>
            <a:ext cx="2971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64667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Who do we have relationships with?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smtClean="0"/>
              <a:t>Acquaintance</a:t>
            </a:r>
          </a:p>
          <a:p>
            <a:r>
              <a:rPr lang="en-US" smtClean="0"/>
              <a:t>Casual friend</a:t>
            </a:r>
          </a:p>
          <a:p>
            <a:r>
              <a:rPr lang="en-US" smtClean="0"/>
              <a:t>Friend</a:t>
            </a:r>
          </a:p>
          <a:p>
            <a:r>
              <a:rPr lang="en-US" smtClean="0"/>
              <a:t>Plutonic relationship</a:t>
            </a:r>
          </a:p>
          <a:p>
            <a:r>
              <a:rPr lang="en-US" smtClean="0"/>
              <a:t>BFF</a:t>
            </a:r>
          </a:p>
          <a:p>
            <a:r>
              <a:rPr lang="en-US" smtClean="0"/>
              <a:t>Dating</a:t>
            </a:r>
          </a:p>
          <a:p>
            <a:r>
              <a:rPr lang="en-US" smtClean="0"/>
              <a:t>Marriage</a:t>
            </a:r>
          </a:p>
          <a:p>
            <a:r>
              <a:rPr lang="en-US" smtClean="0"/>
              <a:t>Parent/child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Healthy relationships can…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Help you become a better person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Give you someone to talk to when you’re having problems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Help relieve stress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Make life more enjoyable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b="1" smtClean="0"/>
              <a:t>Unhealthy Relationships can</a:t>
            </a:r>
            <a:endParaRPr lang="en-US" smtClean="0"/>
          </a:p>
        </p:txBody>
      </p:sp>
      <p:sp>
        <p:nvSpPr>
          <p:cNvPr id="2662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81200"/>
            <a:ext cx="8229600" cy="3810000"/>
          </a:xfrm>
        </p:spPr>
        <p:txBody>
          <a:bodyPr/>
          <a:lstStyle/>
          <a:p>
            <a:r>
              <a:rPr lang="en-US" smtClean="0"/>
              <a:t>Cause stress</a:t>
            </a:r>
          </a:p>
          <a:p>
            <a:r>
              <a:rPr lang="en-US" smtClean="0"/>
              <a:t>Take pleasure out of life</a:t>
            </a:r>
          </a:p>
          <a:p>
            <a:r>
              <a:rPr lang="en-US" smtClean="0"/>
              <a:t>Lead to abuse and violence</a:t>
            </a:r>
          </a:p>
          <a:p>
            <a:r>
              <a:rPr lang="en-US" smtClean="0"/>
              <a:t>Make it harder for you to make good decisions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Friend Checkup</a:t>
            </a:r>
            <a:endParaRPr lang="en-US" b="1" dirty="0" smtClean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Number a paper 1-10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1 = No way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5 = Heck Yes</a:t>
            </a:r>
            <a:endParaRPr lang="en-US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/>
          <a:lstStyle/>
          <a:p>
            <a:r>
              <a:rPr lang="en-US" dirty="0" smtClean="0"/>
              <a:t>1. I have at least one or more true friends.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743200"/>
            <a:ext cx="8229600" cy="3382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dirty="0" smtClean="0"/>
              <a:t>1……. No Way!</a:t>
            </a:r>
          </a:p>
          <a:p>
            <a:pPr>
              <a:buFont typeface="Arial" charset="0"/>
              <a:buNone/>
            </a:pPr>
            <a:r>
              <a:rPr lang="en-US" dirty="0" smtClean="0"/>
              <a:t>2…….</a:t>
            </a:r>
          </a:p>
          <a:p>
            <a:pPr>
              <a:buFont typeface="Arial" charset="0"/>
              <a:buNone/>
            </a:pPr>
            <a:r>
              <a:rPr lang="en-US" dirty="0" smtClean="0"/>
              <a:t>3…….</a:t>
            </a:r>
          </a:p>
          <a:p>
            <a:pPr>
              <a:buFont typeface="Arial" charset="0"/>
              <a:buNone/>
            </a:pPr>
            <a:r>
              <a:rPr lang="en-US" dirty="0" smtClean="0"/>
              <a:t>4…….</a:t>
            </a:r>
          </a:p>
          <a:p>
            <a:pPr>
              <a:buNone/>
            </a:pPr>
            <a:r>
              <a:rPr lang="en-US" dirty="0" smtClean="0"/>
              <a:t>5……. Heck Yes</a:t>
            </a:r>
          </a:p>
          <a:p>
            <a:pPr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/>
          <a:lstStyle/>
          <a:p>
            <a:r>
              <a:rPr lang="en-US" dirty="0" smtClean="0"/>
              <a:t>2. I make an effort to get to know new people and make new friends.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743200"/>
            <a:ext cx="8229600" cy="3382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dirty="0" smtClean="0"/>
              <a:t>1……. No Way!</a:t>
            </a:r>
          </a:p>
          <a:p>
            <a:pPr>
              <a:buFont typeface="Arial" charset="0"/>
              <a:buNone/>
            </a:pPr>
            <a:r>
              <a:rPr lang="en-US" dirty="0" smtClean="0"/>
              <a:t>2…….</a:t>
            </a:r>
          </a:p>
          <a:p>
            <a:pPr>
              <a:buFont typeface="Arial" charset="0"/>
              <a:buNone/>
            </a:pPr>
            <a:r>
              <a:rPr lang="en-US" dirty="0" smtClean="0"/>
              <a:t>3…….</a:t>
            </a:r>
          </a:p>
          <a:p>
            <a:pPr>
              <a:buFont typeface="Arial" charset="0"/>
              <a:buNone/>
            </a:pPr>
            <a:r>
              <a:rPr lang="en-US" dirty="0" smtClean="0"/>
              <a:t>4…….</a:t>
            </a:r>
          </a:p>
          <a:p>
            <a:pPr>
              <a:buNone/>
            </a:pPr>
            <a:r>
              <a:rPr lang="en-US" dirty="0" smtClean="0"/>
              <a:t>5……. Heck Yes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/>
          <a:lstStyle/>
          <a:p>
            <a:r>
              <a:rPr lang="en-US" dirty="0" smtClean="0"/>
              <a:t>3. The friends I hang out with are a positive influence on me.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743200"/>
            <a:ext cx="8229600" cy="3382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dirty="0" smtClean="0"/>
              <a:t>1……. No Way!</a:t>
            </a:r>
          </a:p>
          <a:p>
            <a:pPr>
              <a:buFont typeface="Arial" charset="0"/>
              <a:buNone/>
            </a:pPr>
            <a:r>
              <a:rPr lang="en-US" dirty="0" smtClean="0"/>
              <a:t>2…….</a:t>
            </a:r>
          </a:p>
          <a:p>
            <a:pPr>
              <a:buFont typeface="Arial" charset="0"/>
              <a:buNone/>
            </a:pPr>
            <a:r>
              <a:rPr lang="en-US" dirty="0" smtClean="0"/>
              <a:t>3…….</a:t>
            </a:r>
          </a:p>
          <a:p>
            <a:pPr>
              <a:buFont typeface="Arial" charset="0"/>
              <a:buNone/>
            </a:pPr>
            <a:r>
              <a:rPr lang="en-US" dirty="0" smtClean="0"/>
              <a:t>4…….</a:t>
            </a:r>
          </a:p>
          <a:p>
            <a:pPr>
              <a:buNone/>
            </a:pPr>
            <a:r>
              <a:rPr lang="en-US" dirty="0" smtClean="0"/>
              <a:t>5……. Heck Yes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1694</TotalTime>
  <Words>1038</Words>
  <Application>Microsoft Macintosh PowerPoint</Application>
  <PresentationFormat>On-screen Show (4:3)</PresentationFormat>
  <Paragraphs>165</Paragraphs>
  <Slides>27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Oriel</vt:lpstr>
      <vt:lpstr>Healthy Relationships</vt:lpstr>
      <vt:lpstr>Cipher In The Snow: Listen to this story… and respond. </vt:lpstr>
      <vt:lpstr>Who do we have relationships with?</vt:lpstr>
      <vt:lpstr>Healthy relationships can…</vt:lpstr>
      <vt:lpstr>Unhealthy Relationships can</vt:lpstr>
      <vt:lpstr>Friend Checkup</vt:lpstr>
      <vt:lpstr>1. I have at least one or more true friends.</vt:lpstr>
      <vt:lpstr>2. I make an effort to get to know new people and make new friends.</vt:lpstr>
      <vt:lpstr>3. The friends I hang out with are a positive influence on me.</vt:lpstr>
      <vt:lpstr>4. I’m inclusive of others and don’t belong to an exclusive clique.</vt:lpstr>
      <vt:lpstr>5. I don’t judge other people before I get to know them.</vt:lpstr>
      <vt:lpstr>6. I’m loyal to my friends and don’t talk behind their backs.</vt:lpstr>
      <vt:lpstr>7. I’m quick to forgive my friends when they make mistakes.</vt:lpstr>
      <vt:lpstr>8. I’m a good listener and don’t dominate discussions</vt:lpstr>
      <vt:lpstr>9. I’m kind to everyone, not just to people I like.</vt:lpstr>
      <vt:lpstr>10. I am able to resist peer pressure and be my own person.</vt:lpstr>
      <vt:lpstr>Now, add up your score</vt:lpstr>
      <vt:lpstr>40-50</vt:lpstr>
      <vt:lpstr>30-39 points</vt:lpstr>
      <vt:lpstr>10-29</vt:lpstr>
      <vt:lpstr>What are some qualities of someone who is socially healthy?</vt:lpstr>
      <vt:lpstr>FAMILIES!!!</vt:lpstr>
      <vt:lpstr>Why has the family changed?</vt:lpstr>
      <vt:lpstr>Types of Families</vt:lpstr>
      <vt:lpstr>What is the purpose of a family?</vt:lpstr>
      <vt:lpstr>ALARMING FACTS!!!</vt:lpstr>
      <vt:lpstr>ALARMING FACTS!!!</vt:lpstr>
    </vt:vector>
  </TitlesOfParts>
  <Company>Alpine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Dating Violence</dc:title>
  <dc:creator>asduser</dc:creator>
  <cp:lastModifiedBy>McKenzie Stowell</cp:lastModifiedBy>
  <cp:revision>27</cp:revision>
  <dcterms:created xsi:type="dcterms:W3CDTF">2011-11-16T20:45:07Z</dcterms:created>
  <dcterms:modified xsi:type="dcterms:W3CDTF">2015-01-30T16:41:31Z</dcterms:modified>
</cp:coreProperties>
</file>