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1" r:id="rId4"/>
    <p:sldId id="272" r:id="rId5"/>
    <p:sldId id="273" r:id="rId6"/>
    <p:sldId id="274" r:id="rId7"/>
    <p:sldId id="258" r:id="rId8"/>
    <p:sldId id="259" r:id="rId9"/>
    <p:sldId id="260" r:id="rId10"/>
    <p:sldId id="262" r:id="rId11"/>
    <p:sldId id="261" r:id="rId12"/>
    <p:sldId id="263" r:id="rId13"/>
    <p:sldId id="264" r:id="rId14"/>
    <p:sldId id="265" r:id="rId15"/>
    <p:sldId id="266" r:id="rId16"/>
    <p:sldId id="267" r:id="rId17"/>
    <p:sldId id="269" r:id="rId18"/>
    <p:sldId id="270" r:id="rId19"/>
    <p:sldId id="280" r:id="rId20"/>
    <p:sldId id="276"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A834D-12C2-D640-BF77-9CF61644F3D4}" type="datetimeFigureOut">
              <a:rPr lang="en-US" smtClean="0"/>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8AEFB-C3FE-7C47-8D8A-3ABFB325283C}" type="slidenum">
              <a:rPr lang="en-US" smtClean="0"/>
              <a:t>‹#›</a:t>
            </a:fld>
            <a:endParaRPr lang="en-US"/>
          </a:p>
        </p:txBody>
      </p:sp>
    </p:spTree>
    <p:extLst>
      <p:ext uri="{BB962C8B-B14F-4D97-AF65-F5344CB8AC3E}">
        <p14:creationId xmlns:p14="http://schemas.microsoft.com/office/powerpoint/2010/main" val="1454318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A0FFD-7CB7-4C73-A8AD-EFFD71C5B73F}" type="slidenum">
              <a:rPr lang="en-US" smtClean="0"/>
              <a:pPr fontAlgn="base">
                <a:spcBef>
                  <a:spcPct val="0"/>
                </a:spcBef>
                <a:spcAft>
                  <a:spcPct val="0"/>
                </a:spcAft>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4EFB8B0-7C4F-4BAC-B2E2-B88EE5F05875}" type="datetimeFigureOut">
              <a:rPr lang="en-US" smtClean="0"/>
              <a:pPr/>
              <a:t>2/24/15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993D32A-0AA6-4DFF-B719-BE37F03A4D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FB8B0-7C4F-4BAC-B2E2-B88EE5F05875}"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FB8B0-7C4F-4BAC-B2E2-B88EE5F05875}"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FB8B0-7C4F-4BAC-B2E2-B88EE5F05875}"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EFB8B0-7C4F-4BAC-B2E2-B88EE5F05875}"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3D32A-0AA6-4DFF-B719-BE37F03A4D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FB8B0-7C4F-4BAC-B2E2-B88EE5F05875}" type="datetimeFigureOut">
              <a:rPr lang="en-US" smtClean="0"/>
              <a:pPr/>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EFB8B0-7C4F-4BAC-B2E2-B88EE5F05875}" type="datetimeFigureOut">
              <a:rPr lang="en-US" smtClean="0"/>
              <a:pPr/>
              <a:t>2/24/15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EFB8B0-7C4F-4BAC-B2E2-B88EE5F05875}" type="datetimeFigureOut">
              <a:rPr lang="en-US" smtClean="0"/>
              <a:pPr/>
              <a:t>2/24/15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B8B0-7C4F-4BAC-B2E2-B88EE5F05875}" type="datetimeFigureOut">
              <a:rPr lang="en-US" smtClean="0"/>
              <a:pPr/>
              <a:t>2/24/15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FB8B0-7C4F-4BAC-B2E2-B88EE5F05875}" type="datetimeFigureOut">
              <a:rPr lang="en-US" smtClean="0"/>
              <a:pPr/>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3D32A-0AA6-4DFF-B719-BE37F03A4D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EFB8B0-7C4F-4BAC-B2E2-B88EE5F05875}" type="datetimeFigureOut">
              <a:rPr lang="en-US" smtClean="0"/>
              <a:pPr/>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993D32A-0AA6-4DFF-B719-BE37F03A4D3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4EFB8B0-7C4F-4BAC-B2E2-B88EE5F05875}" type="datetimeFigureOut">
              <a:rPr lang="en-US" smtClean="0"/>
              <a:pPr/>
              <a:t>2/24/15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93D32A-0AA6-4DFF-B719-BE37F03A4D3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 Abuse</a:t>
            </a:r>
            <a:endParaRPr lang="en-US" dirty="0"/>
          </a:p>
        </p:txBody>
      </p:sp>
      <p:sp>
        <p:nvSpPr>
          <p:cNvPr id="3" name="Subtitle 2"/>
          <p:cNvSpPr>
            <a:spLocks noGrp="1"/>
          </p:cNvSpPr>
          <p:nvPr>
            <p:ph type="subTitle" idx="1"/>
          </p:nvPr>
        </p:nvSpPr>
        <p:spPr/>
        <p:txBody>
          <a:bodyPr>
            <a:normAutofit/>
          </a:bodyPr>
          <a:lstStyle/>
          <a:p>
            <a:r>
              <a:rPr lang="en-US" sz="4000" dirty="0" smtClean="0"/>
              <a:t>Advertizing in the Media</a:t>
            </a:r>
            <a:endParaRPr lang="en-US" sz="4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500" dirty="0" smtClean="0"/>
              <a:t>Nostalgia Appeal</a:t>
            </a:r>
            <a:endParaRPr lang="en-US" sz="75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150292" y="2895600"/>
            <a:ext cx="4378464" cy="2194719"/>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3" cstate="print"/>
          <a:srcRect/>
          <a:stretch>
            <a:fillRect/>
          </a:stretch>
        </p:blipFill>
        <p:spPr bwMode="auto">
          <a:xfrm>
            <a:off x="4928720" y="1920875"/>
            <a:ext cx="3477559" cy="4433888"/>
          </a:xfrm>
          <a:prstGeom prst="rect">
            <a:avLst/>
          </a:prstGeom>
          <a:noFill/>
          <a:ln w="9525">
            <a:noFill/>
            <a:miter lim="800000"/>
            <a:headEnd/>
            <a:tailEnd/>
          </a:ln>
        </p:spPr>
      </p:pic>
      <p:sp>
        <p:nvSpPr>
          <p:cNvPr id="7" name="TextBox 6"/>
          <p:cNvSpPr txBox="1"/>
          <p:nvPr/>
        </p:nvSpPr>
        <p:spPr>
          <a:xfrm>
            <a:off x="228600" y="2286000"/>
            <a:ext cx="8686800" cy="1477328"/>
          </a:xfrm>
          <a:prstGeom prst="rect">
            <a:avLst/>
          </a:prstGeom>
          <a:noFill/>
        </p:spPr>
        <p:txBody>
          <a:bodyPr wrap="square" rtlCol="0">
            <a:spAutoFit/>
          </a:bodyPr>
          <a:lstStyle/>
          <a:p>
            <a:r>
              <a:rPr lang="en-US" sz="3000" dirty="0" smtClean="0">
                <a:solidFill>
                  <a:schemeClr val="accent2">
                    <a:lumMod val="60000"/>
                    <a:lumOff val="40000"/>
                  </a:schemeClr>
                </a:solidFill>
              </a:rPr>
              <a:t>Plain people, back-to-nature, back in the good-old-days, or just like home.  Ads that create a feeling of comfort. </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0000" dirty="0" smtClean="0"/>
              <a:t>Testimonial</a:t>
            </a:r>
            <a:endParaRPr lang="en-US" sz="100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5000625" y="1980406"/>
            <a:ext cx="3333750" cy="4314825"/>
          </a:xfrm>
          <a:prstGeom prst="rect">
            <a:avLst/>
          </a:prstGeom>
          <a:noFill/>
          <a:ln w="9525">
            <a:noFill/>
            <a:miter lim="800000"/>
            <a:headEnd/>
            <a:tailEnd/>
          </a:ln>
        </p:spPr>
      </p:pic>
      <p:sp>
        <p:nvSpPr>
          <p:cNvPr id="7" name="TextBox 6"/>
          <p:cNvSpPr txBox="1"/>
          <p:nvPr/>
        </p:nvSpPr>
        <p:spPr>
          <a:xfrm>
            <a:off x="304800" y="2362200"/>
            <a:ext cx="8458200" cy="1477328"/>
          </a:xfrm>
          <a:prstGeom prst="rect">
            <a:avLst/>
          </a:prstGeom>
          <a:noFill/>
        </p:spPr>
        <p:txBody>
          <a:bodyPr wrap="square" rtlCol="0">
            <a:spAutoFit/>
          </a:bodyPr>
          <a:lstStyle/>
          <a:p>
            <a:r>
              <a:rPr lang="en-US" sz="3000" dirty="0" smtClean="0">
                <a:solidFill>
                  <a:schemeClr val="accent5">
                    <a:lumMod val="50000"/>
                  </a:schemeClr>
                </a:solidFill>
              </a:rPr>
              <a:t>An ad showing an important, well-known or famous person testifying that they use the product and so should you!!!</a:t>
            </a:r>
            <a:endParaRPr lang="en-US" sz="3000" dirty="0">
              <a:solidFill>
                <a:schemeClr val="accent5">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0000" dirty="0" smtClean="0"/>
              <a:t>Symbol</a:t>
            </a:r>
            <a:endParaRPr lang="en-US" sz="100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52400" y="2286000"/>
            <a:ext cx="4390138" cy="2985294"/>
          </a:xfrm>
          <a:prstGeom prst="rect">
            <a:avLst/>
          </a:prstGeom>
          <a:noFill/>
          <a:ln w="9525">
            <a:noFill/>
            <a:miter lim="800000"/>
            <a:headEnd/>
            <a:tailEnd/>
          </a:ln>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572000" y="2362200"/>
            <a:ext cx="4337170" cy="2894763"/>
          </a:xfrm>
          <a:prstGeom prst="rect">
            <a:avLst/>
          </a:prstGeom>
          <a:noFill/>
          <a:ln w="9525">
            <a:noFill/>
            <a:miter lim="800000"/>
            <a:headEnd/>
            <a:tailEnd/>
          </a:ln>
        </p:spPr>
      </p:pic>
      <p:sp>
        <p:nvSpPr>
          <p:cNvPr id="7" name="TextBox 6"/>
          <p:cNvSpPr txBox="1"/>
          <p:nvPr/>
        </p:nvSpPr>
        <p:spPr>
          <a:xfrm>
            <a:off x="304800" y="2667000"/>
            <a:ext cx="8458200" cy="1477328"/>
          </a:xfrm>
          <a:prstGeom prst="rect">
            <a:avLst/>
          </a:prstGeom>
          <a:noFill/>
        </p:spPr>
        <p:txBody>
          <a:bodyPr wrap="square" rtlCol="0">
            <a:spAutoFit/>
          </a:bodyPr>
          <a:lstStyle/>
          <a:p>
            <a:r>
              <a:rPr lang="en-US" sz="3000" dirty="0" smtClean="0">
                <a:solidFill>
                  <a:schemeClr val="accent2">
                    <a:lumMod val="60000"/>
                    <a:lumOff val="40000"/>
                  </a:schemeClr>
                </a:solidFill>
              </a:rPr>
              <a:t>A symbol attached to a product, causes you to remember the product whenever you see its symbol.</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0000" dirty="0" smtClean="0"/>
              <a:t>Health Appeal</a:t>
            </a:r>
            <a:endParaRPr lang="en-US" sz="10000"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762000" y="1851818"/>
            <a:ext cx="3354586" cy="4472781"/>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print"/>
          <a:srcRect/>
          <a:stretch>
            <a:fillRect/>
          </a:stretch>
        </p:blipFill>
        <p:spPr bwMode="auto">
          <a:xfrm>
            <a:off x="4729930" y="1905000"/>
            <a:ext cx="3702942" cy="4267200"/>
          </a:xfrm>
          <a:prstGeom prst="rect">
            <a:avLst/>
          </a:prstGeom>
          <a:noFill/>
          <a:ln w="9525">
            <a:noFill/>
            <a:miter lim="800000"/>
            <a:headEnd/>
            <a:tailEnd/>
          </a:ln>
        </p:spPr>
      </p:pic>
      <p:sp>
        <p:nvSpPr>
          <p:cNvPr id="7" name="TextBox 6"/>
          <p:cNvSpPr txBox="1"/>
          <p:nvPr/>
        </p:nvSpPr>
        <p:spPr>
          <a:xfrm>
            <a:off x="457200" y="2133600"/>
            <a:ext cx="8229600" cy="553998"/>
          </a:xfrm>
          <a:prstGeom prst="rect">
            <a:avLst/>
          </a:prstGeom>
          <a:noFill/>
        </p:spPr>
        <p:txBody>
          <a:bodyPr wrap="square" rtlCol="0">
            <a:spAutoFit/>
          </a:bodyPr>
          <a:lstStyle/>
          <a:p>
            <a:pPr algn="ctr"/>
            <a:r>
              <a:rPr lang="en-US" sz="3000" dirty="0" smtClean="0">
                <a:solidFill>
                  <a:schemeClr val="accent2">
                    <a:lumMod val="60000"/>
                    <a:lumOff val="40000"/>
                  </a:schemeClr>
                </a:solidFill>
              </a:rPr>
              <a:t>This product is good for your health!</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500" dirty="0" smtClean="0"/>
              <a:t>HUMOR APPEAL!</a:t>
            </a:r>
            <a:endParaRPr lang="en-US" sz="7500" dirty="0"/>
          </a:p>
        </p:txBody>
      </p:sp>
      <p:pic>
        <p:nvPicPr>
          <p:cNvPr id="8195" name="Picture 3"/>
          <p:cNvPicPr>
            <a:picLocks noGrp="1" noChangeAspect="1" noChangeArrowheads="1"/>
          </p:cNvPicPr>
          <p:nvPr>
            <p:ph sz="half" idx="2"/>
          </p:nvPr>
        </p:nvPicPr>
        <p:blipFill>
          <a:blip r:embed="rId2" cstate="print"/>
          <a:srcRect/>
          <a:stretch>
            <a:fillRect/>
          </a:stretch>
        </p:blipFill>
        <p:spPr bwMode="auto">
          <a:xfrm>
            <a:off x="4604809" y="2590800"/>
            <a:ext cx="4368800" cy="3276600"/>
          </a:xfrm>
          <a:prstGeom prst="rect">
            <a:avLst/>
          </a:prstGeom>
          <a:noFill/>
          <a:ln w="9525">
            <a:noFill/>
            <a:miter lim="800000"/>
            <a:headEnd/>
            <a:tailEnd/>
          </a:ln>
        </p:spPr>
      </p:pic>
      <p:pic>
        <p:nvPicPr>
          <p:cNvPr id="8196" name="Picture 4"/>
          <p:cNvPicPr>
            <a:picLocks noGrp="1" noChangeAspect="1" noChangeArrowheads="1"/>
          </p:cNvPicPr>
          <p:nvPr>
            <p:ph sz="half" idx="1"/>
          </p:nvPr>
        </p:nvPicPr>
        <p:blipFill>
          <a:blip r:embed="rId3" cstate="print"/>
          <a:srcRect/>
          <a:stretch>
            <a:fillRect/>
          </a:stretch>
        </p:blipFill>
        <p:spPr bwMode="auto">
          <a:xfrm>
            <a:off x="685800" y="1680124"/>
            <a:ext cx="3606089" cy="4949275"/>
          </a:xfrm>
          <a:prstGeom prst="rect">
            <a:avLst/>
          </a:prstGeom>
          <a:noFill/>
          <a:ln w="9525">
            <a:noFill/>
            <a:miter lim="800000"/>
            <a:headEnd/>
            <a:tailEnd/>
          </a:ln>
        </p:spPr>
      </p:pic>
      <p:sp>
        <p:nvSpPr>
          <p:cNvPr id="9" name="TextBox 8"/>
          <p:cNvSpPr txBox="1"/>
          <p:nvPr/>
        </p:nvSpPr>
        <p:spPr>
          <a:xfrm>
            <a:off x="381000" y="2590800"/>
            <a:ext cx="8534400" cy="1015663"/>
          </a:xfrm>
          <a:prstGeom prst="rect">
            <a:avLst/>
          </a:prstGeom>
          <a:noFill/>
        </p:spPr>
        <p:txBody>
          <a:bodyPr wrap="square" rtlCol="0">
            <a:spAutoFit/>
          </a:bodyPr>
          <a:lstStyle/>
          <a:p>
            <a:pPr algn="ctr"/>
            <a:r>
              <a:rPr lang="en-US" sz="3000" dirty="0" smtClean="0">
                <a:solidFill>
                  <a:schemeClr val="accent2">
                    <a:lumMod val="60000"/>
                    <a:lumOff val="40000"/>
                  </a:schemeClr>
                </a:solidFill>
              </a:rPr>
              <a:t>Laughing creates a positive feeling and image for the product. </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500" dirty="0" smtClean="0"/>
              <a:t>Comparison Appeal</a:t>
            </a:r>
            <a:endParaRPr lang="en-US" sz="7500"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607067" y="2133600"/>
            <a:ext cx="3695923" cy="3962400"/>
          </a:xfrm>
          <a:prstGeom prst="rect">
            <a:avLst/>
          </a:prstGeom>
          <a:noFill/>
          <a:ln w="9525">
            <a:noFill/>
            <a:miter lim="800000"/>
            <a:headEnd/>
            <a:tailEnd/>
          </a:ln>
        </p:spPr>
      </p:pic>
      <p:pic>
        <p:nvPicPr>
          <p:cNvPr id="9219" name="Picture 3"/>
          <p:cNvPicPr>
            <a:picLocks noGrp="1" noChangeAspect="1" noChangeArrowheads="1"/>
          </p:cNvPicPr>
          <p:nvPr>
            <p:ph sz="half" idx="2"/>
          </p:nvPr>
        </p:nvPicPr>
        <p:blipFill>
          <a:blip r:embed="rId3" cstate="print"/>
          <a:srcRect/>
          <a:stretch>
            <a:fillRect/>
          </a:stretch>
        </p:blipFill>
        <p:spPr bwMode="auto">
          <a:xfrm>
            <a:off x="4648200" y="2360266"/>
            <a:ext cx="4038600" cy="3555106"/>
          </a:xfrm>
          <a:prstGeom prst="rect">
            <a:avLst/>
          </a:prstGeom>
          <a:noFill/>
          <a:ln w="9525">
            <a:noFill/>
            <a:miter lim="800000"/>
            <a:headEnd/>
            <a:tailEnd/>
          </a:ln>
        </p:spPr>
      </p:pic>
      <p:sp>
        <p:nvSpPr>
          <p:cNvPr id="7" name="TextBox 6"/>
          <p:cNvSpPr txBox="1"/>
          <p:nvPr/>
        </p:nvSpPr>
        <p:spPr>
          <a:xfrm>
            <a:off x="304800" y="2438400"/>
            <a:ext cx="8610600" cy="553998"/>
          </a:xfrm>
          <a:prstGeom prst="rect">
            <a:avLst/>
          </a:prstGeom>
          <a:noFill/>
        </p:spPr>
        <p:txBody>
          <a:bodyPr wrap="square" rtlCol="0">
            <a:spAutoFit/>
          </a:bodyPr>
          <a:lstStyle/>
          <a:p>
            <a:pPr algn="ctr"/>
            <a:r>
              <a:rPr lang="en-US" sz="3000" dirty="0" smtClean="0">
                <a:solidFill>
                  <a:schemeClr val="accent2">
                    <a:lumMod val="60000"/>
                    <a:lumOff val="40000"/>
                  </a:schemeClr>
                </a:solidFill>
              </a:rPr>
              <a:t>This product is better for you than all the rest. </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5715000" y="3008274"/>
            <a:ext cx="2743200" cy="3554451"/>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381000" y="1524000"/>
            <a:ext cx="2647950" cy="3495675"/>
          </a:xfrm>
          <a:prstGeom prst="rect">
            <a:avLst/>
          </a:prstGeom>
          <a:noFill/>
          <a:ln w="9525">
            <a:noFill/>
            <a:miter lim="800000"/>
            <a:headEnd/>
            <a:tailEnd/>
          </a:ln>
        </p:spPr>
      </p:pic>
      <p:sp>
        <p:nvSpPr>
          <p:cNvPr id="2" name="Title 1"/>
          <p:cNvSpPr>
            <a:spLocks noGrp="1"/>
          </p:cNvSpPr>
          <p:nvPr>
            <p:ph type="ctrTitle"/>
          </p:nvPr>
        </p:nvSpPr>
        <p:spPr>
          <a:xfrm>
            <a:off x="533400" y="0"/>
            <a:ext cx="7851648" cy="1828800"/>
          </a:xfrm>
        </p:spPr>
        <p:txBody>
          <a:bodyPr>
            <a:normAutofit/>
          </a:bodyPr>
          <a:lstStyle/>
          <a:p>
            <a:r>
              <a:rPr lang="en-US" sz="10000" dirty="0" smtClean="0"/>
              <a:t>THE FACTS</a:t>
            </a:r>
            <a:endParaRPr lang="en-US" sz="10000" dirty="0"/>
          </a:p>
        </p:txBody>
      </p:sp>
      <p:sp>
        <p:nvSpPr>
          <p:cNvPr id="3" name="Subtitle 2"/>
          <p:cNvSpPr>
            <a:spLocks noGrp="1"/>
          </p:cNvSpPr>
          <p:nvPr>
            <p:ph type="subTitle" idx="1"/>
          </p:nvPr>
        </p:nvSpPr>
        <p:spPr>
          <a:xfrm>
            <a:off x="304800" y="1600200"/>
            <a:ext cx="8610600" cy="5105400"/>
          </a:xfrm>
        </p:spPr>
        <p:txBody>
          <a:bodyPr/>
          <a:lstStyle/>
          <a:p>
            <a:pPr>
              <a:buFont typeface="Arial" pitchFamily="34" charset="0"/>
              <a:buChar char="•"/>
            </a:pPr>
            <a:r>
              <a:rPr lang="en-US" dirty="0" smtClean="0"/>
              <a:t>After the Joe Camel character was introduced, RJ </a:t>
            </a:r>
            <a:r>
              <a:rPr lang="en-US" dirty="0" err="1" smtClean="0"/>
              <a:t>Reynold’s</a:t>
            </a:r>
            <a:r>
              <a:rPr lang="en-US" dirty="0" smtClean="0"/>
              <a:t> share of the youth market jumped from .5% to 32.8%, while its share of the adult market didn’t change at all.</a:t>
            </a:r>
          </a:p>
          <a:p>
            <a:endParaRPr lang="en-US" dirty="0" smtClean="0"/>
          </a:p>
          <a:p>
            <a:endParaRPr lang="en-US" dirty="0" smtClean="0"/>
          </a:p>
          <a:p>
            <a:pPr>
              <a:buFont typeface="Arial" pitchFamily="34" charset="0"/>
              <a:buChar char="•"/>
            </a:pPr>
            <a:r>
              <a:rPr lang="en-US" dirty="0" smtClean="0"/>
              <a:t>Following the introduction of Virginia Slims, smoking among young girls more than doubled.  Using computer technology, the advertised bodies of young women in their ads are elongated and made to appear even thinner.</a:t>
            </a:r>
          </a:p>
          <a:p>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 y="1676400"/>
            <a:ext cx="3333087" cy="4267200"/>
          </a:xfrm>
          <a:prstGeom prst="rect">
            <a:avLst/>
          </a:prstGeom>
          <a:noFill/>
          <a:ln w="9525">
            <a:noFill/>
            <a:miter lim="800000"/>
            <a:headEnd/>
            <a:tailEnd/>
          </a:ln>
        </p:spPr>
      </p:pic>
      <p:sp>
        <p:nvSpPr>
          <p:cNvPr id="2" name="Title 1"/>
          <p:cNvSpPr>
            <a:spLocks noGrp="1"/>
          </p:cNvSpPr>
          <p:nvPr>
            <p:ph type="ctrTitle"/>
          </p:nvPr>
        </p:nvSpPr>
        <p:spPr>
          <a:xfrm>
            <a:off x="533400" y="0"/>
            <a:ext cx="7851648" cy="1828800"/>
          </a:xfrm>
        </p:spPr>
        <p:txBody>
          <a:bodyPr>
            <a:normAutofit/>
          </a:bodyPr>
          <a:lstStyle/>
          <a:p>
            <a:r>
              <a:rPr lang="en-US" sz="10000" dirty="0" smtClean="0"/>
              <a:t>THE FACTS</a:t>
            </a:r>
            <a:endParaRPr lang="en-US" sz="10000" dirty="0"/>
          </a:p>
        </p:txBody>
      </p:sp>
      <p:sp>
        <p:nvSpPr>
          <p:cNvPr id="3" name="Subtitle 2"/>
          <p:cNvSpPr>
            <a:spLocks noGrp="1"/>
          </p:cNvSpPr>
          <p:nvPr>
            <p:ph type="subTitle" idx="1"/>
          </p:nvPr>
        </p:nvSpPr>
        <p:spPr>
          <a:xfrm>
            <a:off x="228600" y="1600200"/>
            <a:ext cx="8686800" cy="5105400"/>
          </a:xfrm>
        </p:spPr>
        <p:txBody>
          <a:bodyPr>
            <a:normAutofit lnSpcReduction="10000"/>
          </a:bodyPr>
          <a:lstStyle/>
          <a:p>
            <a:pPr>
              <a:buFont typeface="Arial" pitchFamily="34" charset="0"/>
              <a:buChar char="•"/>
            </a:pPr>
            <a:endParaRPr lang="en-US" dirty="0" smtClean="0"/>
          </a:p>
          <a:p>
            <a:pPr>
              <a:buFont typeface="Arial" pitchFamily="34" charset="0"/>
              <a:buChar char="•"/>
            </a:pPr>
            <a:r>
              <a:rPr lang="en-US" dirty="0" smtClean="0"/>
              <a:t>Tobacco companies spend $6 billions </a:t>
            </a:r>
            <a:br>
              <a:rPr lang="en-US" dirty="0" smtClean="0"/>
            </a:br>
            <a:r>
              <a:rPr lang="en-US" dirty="0" smtClean="0"/>
              <a:t>each year nationally on advertising.</a:t>
            </a:r>
          </a:p>
          <a:p>
            <a:pPr>
              <a:buFont typeface="Arial" pitchFamily="34" charset="0"/>
              <a:buChar char="•"/>
            </a:pPr>
            <a:endParaRPr lang="en-US" dirty="0" smtClean="0"/>
          </a:p>
          <a:p>
            <a:pPr algn="ctr"/>
            <a:r>
              <a:rPr lang="en-US" sz="10000" dirty="0" smtClean="0">
                <a:solidFill>
                  <a:schemeClr val="accent3">
                    <a:lumMod val="60000"/>
                    <a:lumOff val="40000"/>
                  </a:schemeClr>
                </a:solidFill>
              </a:rPr>
              <a:t>Why Advertise?  </a:t>
            </a:r>
            <a:endParaRPr lang="en-US" sz="10000" dirty="0">
              <a:solidFill>
                <a:schemeClr val="accent3">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828800"/>
          </a:xfrm>
        </p:spPr>
        <p:txBody>
          <a:bodyPr>
            <a:normAutofit/>
          </a:bodyPr>
          <a:lstStyle/>
          <a:p>
            <a:r>
              <a:rPr lang="en-US" sz="10000" dirty="0" smtClean="0"/>
              <a:t>THE FACTS</a:t>
            </a:r>
            <a:endParaRPr lang="en-US" sz="10000" dirty="0"/>
          </a:p>
        </p:txBody>
      </p:sp>
      <p:sp>
        <p:nvSpPr>
          <p:cNvPr id="3" name="Subtitle 2"/>
          <p:cNvSpPr>
            <a:spLocks noGrp="1"/>
          </p:cNvSpPr>
          <p:nvPr>
            <p:ph type="subTitle" idx="1"/>
          </p:nvPr>
        </p:nvSpPr>
        <p:spPr>
          <a:xfrm>
            <a:off x="228600" y="1676400"/>
            <a:ext cx="8686800" cy="5029200"/>
          </a:xfrm>
        </p:spPr>
        <p:txBody>
          <a:bodyPr/>
          <a:lstStyle/>
          <a:p>
            <a:pPr>
              <a:buFont typeface="Arial" pitchFamily="34" charset="0"/>
              <a:buChar char="•"/>
            </a:pPr>
            <a:r>
              <a:rPr lang="en-US" dirty="0" smtClean="0"/>
              <a:t>Every day tobacco companies lose almost 5,000 customers! (1500 die and 3500 quit).  The reason they target teens is because they need to replace those customers.  Teens are 3X more sensitive to advertising than adults.</a:t>
            </a:r>
          </a:p>
          <a:p>
            <a:pPr>
              <a:buFont typeface="Arial" pitchFamily="34" charset="0"/>
              <a:buChar char="•"/>
            </a:pPr>
            <a:endParaRPr lang="en-US" dirty="0" smtClean="0"/>
          </a:p>
          <a:p>
            <a:pPr algn="ctr"/>
            <a:r>
              <a:rPr lang="en-US" dirty="0" smtClean="0"/>
              <a:t>Teenage Smoker = Life-Long Customer</a:t>
            </a:r>
          </a:p>
          <a:p>
            <a:pPr algn="ctr"/>
            <a:endParaRPr lang="en-US" dirty="0" smtClean="0"/>
          </a:p>
          <a:p>
            <a:pPr>
              <a:buFont typeface="Arial" pitchFamily="34" charset="0"/>
              <a:buChar char="•"/>
            </a:pPr>
            <a:r>
              <a:rPr lang="en-US" dirty="0" smtClean="0"/>
              <a:t>One study showed that only 5% of teens said they would still be smoking in five years.  But seven years later, 75% were still smoking.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normAutofit fontScale="90000"/>
          </a:bodyPr>
          <a:lstStyle/>
          <a:p>
            <a:r>
              <a:rPr lang="en-US" sz="3200" dirty="0" smtClean="0"/>
              <a:t>Analyzing Tobacco and Alcohol Advertisements. Practice as a class by using questions in packet to analyze this </a:t>
            </a:r>
            <a:r>
              <a:rPr lang="en-US" sz="3200" dirty="0" err="1" smtClean="0"/>
              <a:t>ad.</a:t>
            </a:r>
            <a:r>
              <a:rPr lang="en-US" sz="3200" dirty="0" smtClean="0"/>
              <a:t> </a:t>
            </a:r>
          </a:p>
        </p:txBody>
      </p:sp>
      <p:sp>
        <p:nvSpPr>
          <p:cNvPr id="40963" name="Text Placeholder 6"/>
          <p:cNvSpPr>
            <a:spLocks noGrp="1"/>
          </p:cNvSpPr>
          <p:nvPr>
            <p:ph sz="quarter" idx="4294967295"/>
          </p:nvPr>
        </p:nvSpPr>
        <p:spPr>
          <a:xfrm>
            <a:off x="0" y="1524000"/>
            <a:ext cx="3200400" cy="3602038"/>
          </a:xfrm>
          <a:prstGeom prst="rect">
            <a:avLst/>
          </a:prstGeom>
        </p:spPr>
        <p:txBody>
          <a:bodyPr/>
          <a:lstStyle/>
          <a:p>
            <a:pPr>
              <a:buNone/>
            </a:pPr>
            <a:endParaRPr lang="en-US" dirty="0" smtClean="0"/>
          </a:p>
        </p:txBody>
      </p:sp>
      <p:sp>
        <p:nvSpPr>
          <p:cNvPr id="40964" name="Content Placeholder 1"/>
          <p:cNvSpPr>
            <a:spLocks noGrp="1"/>
          </p:cNvSpPr>
          <p:nvPr>
            <p:ph sz="quarter" idx="4294967295"/>
          </p:nvPr>
        </p:nvSpPr>
        <p:spPr>
          <a:xfrm>
            <a:off x="4664075" y="2119313"/>
            <a:ext cx="3200400" cy="3605212"/>
          </a:xfrm>
          <a:prstGeom prst="rect">
            <a:avLst/>
          </a:prstGeom>
        </p:spPr>
        <p:txBody>
          <a:bodyPr/>
          <a:lstStyle/>
          <a:p>
            <a:endParaRPr lang="en-US" smtClean="0"/>
          </a:p>
        </p:txBody>
      </p:sp>
      <p:pic>
        <p:nvPicPr>
          <p:cNvPr id="40965" name="Content Placeholder 3"/>
          <p:cNvPicPr>
            <a:picLocks noChangeAspect="1" noChangeArrowheads="1"/>
          </p:cNvPicPr>
          <p:nvPr/>
        </p:nvPicPr>
        <p:blipFill>
          <a:blip r:embed="rId3" cstate="print"/>
          <a:srcRect/>
          <a:stretch>
            <a:fillRect/>
          </a:stretch>
        </p:blipFill>
        <p:spPr bwMode="auto">
          <a:xfrm>
            <a:off x="2133600" y="1752600"/>
            <a:ext cx="5899825" cy="464820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6022190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658112"/>
          </a:xfrm>
        </p:spPr>
        <p:txBody>
          <a:bodyPr>
            <a:normAutofit/>
          </a:bodyPr>
          <a:lstStyle/>
          <a:p>
            <a:r>
              <a:rPr lang="en-US" dirty="0" smtClean="0"/>
              <a:t>Do you believe that people are affected by the media?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5" y="0"/>
            <a:ext cx="527685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14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228600"/>
            <a:ext cx="8229600" cy="1143000"/>
          </a:xfrm>
        </p:spPr>
        <p:txBody>
          <a:bodyPr>
            <a:normAutofit/>
          </a:bodyPr>
          <a:lstStyle/>
          <a:p>
            <a:r>
              <a:rPr lang="en-US" sz="3200" dirty="0" smtClean="0"/>
              <a:t>Analyze the below ad by using your notes under “Analyzing Tobacco and </a:t>
            </a:r>
            <a:r>
              <a:rPr lang="en-US" sz="3200" dirty="0" err="1" smtClean="0"/>
              <a:t>Alochol</a:t>
            </a:r>
            <a:r>
              <a:rPr lang="en-US" sz="3200" dirty="0" smtClean="0"/>
              <a:t> </a:t>
            </a:r>
            <a:r>
              <a:rPr lang="en-US" sz="3200" dirty="0" err="1" smtClean="0"/>
              <a:t>Advertisments</a:t>
            </a:r>
            <a:r>
              <a:rPr lang="en-US" sz="3200" dirty="0" smtClean="0"/>
              <a:t>” </a:t>
            </a:r>
          </a:p>
        </p:txBody>
      </p:sp>
      <p:sp>
        <p:nvSpPr>
          <p:cNvPr id="41987" name="Text Placeholder 2"/>
          <p:cNvSpPr>
            <a:spLocks noGrp="1"/>
          </p:cNvSpPr>
          <p:nvPr>
            <p:ph sz="quarter" idx="4294967295"/>
          </p:nvPr>
        </p:nvSpPr>
        <p:spPr>
          <a:xfrm>
            <a:off x="0" y="1447800"/>
            <a:ext cx="3962400" cy="4648200"/>
          </a:xfrm>
          <a:prstGeom prst="rect">
            <a:avLst/>
          </a:prstGeom>
        </p:spPr>
        <p:txBody>
          <a:bodyPr/>
          <a:lstStyle/>
          <a:p>
            <a:endParaRPr lang="en-US" dirty="0" smtClean="0"/>
          </a:p>
        </p:txBody>
      </p:sp>
      <p:sp>
        <p:nvSpPr>
          <p:cNvPr id="41988" name="Content Placeholder 4"/>
          <p:cNvSpPr>
            <a:spLocks noGrp="1"/>
          </p:cNvSpPr>
          <p:nvPr>
            <p:ph sz="quarter" idx="4294967295"/>
          </p:nvPr>
        </p:nvSpPr>
        <p:spPr>
          <a:xfrm>
            <a:off x="4664075" y="2119313"/>
            <a:ext cx="3200400" cy="3605212"/>
          </a:xfrm>
          <a:prstGeom prst="rect">
            <a:avLst/>
          </a:prstGeom>
        </p:spPr>
        <p:txBody>
          <a:bodyPr/>
          <a:lstStyle/>
          <a:p>
            <a:endParaRPr lang="en-US" dirty="0" smtClean="0"/>
          </a:p>
        </p:txBody>
      </p:sp>
      <p:pic>
        <p:nvPicPr>
          <p:cNvPr id="41989" name="Picture 2"/>
          <p:cNvPicPr>
            <a:picLocks noChangeAspect="1" noChangeArrowheads="1"/>
          </p:cNvPicPr>
          <p:nvPr/>
        </p:nvPicPr>
        <p:blipFill>
          <a:blip r:embed="rId2" cstate="print"/>
          <a:srcRect/>
          <a:stretch>
            <a:fillRect/>
          </a:stretch>
        </p:blipFill>
        <p:spPr bwMode="auto">
          <a:xfrm>
            <a:off x="2514600" y="1676400"/>
            <a:ext cx="4191000" cy="518160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339004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Media Influence</a:t>
            </a:r>
          </a:p>
        </p:txBody>
      </p:sp>
      <p:sp>
        <p:nvSpPr>
          <p:cNvPr id="35843" name="Content Placeholder 2"/>
          <p:cNvSpPr>
            <a:spLocks noGrp="1"/>
          </p:cNvSpPr>
          <p:nvPr>
            <p:ph idx="1"/>
          </p:nvPr>
        </p:nvSpPr>
        <p:spPr/>
        <p:txBody>
          <a:bodyPr/>
          <a:lstStyle/>
          <a:p>
            <a:r>
              <a:rPr lang="en-US" dirty="0" smtClean="0"/>
              <a:t>There are nearly 115 million TV homes in the US, each averaging 2.86 TV sets, according to a new Nielsen study. That computes to nearly 329 million TV sets -- more than the entire US population, estimated at 307 million by the US Census Bureau.</a:t>
            </a:r>
          </a:p>
          <a:p>
            <a:endParaRPr lang="en-US" dirty="0" smtClean="0"/>
          </a:p>
        </p:txBody>
      </p:sp>
    </p:spTree>
    <p:extLst>
      <p:ext uri="{BB962C8B-B14F-4D97-AF65-F5344CB8AC3E}">
        <p14:creationId xmlns:p14="http://schemas.microsoft.com/office/powerpoint/2010/main" val="1763617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Media Exposure</a:t>
            </a:r>
          </a:p>
        </p:txBody>
      </p:sp>
      <p:sp>
        <p:nvSpPr>
          <p:cNvPr id="36867" name="Content Placeholder 2"/>
          <p:cNvSpPr>
            <a:spLocks noGrp="1"/>
          </p:cNvSpPr>
          <p:nvPr>
            <p:ph idx="1"/>
          </p:nvPr>
        </p:nvSpPr>
        <p:spPr/>
        <p:txBody>
          <a:bodyPr/>
          <a:lstStyle/>
          <a:p>
            <a:r>
              <a:rPr lang="en-US" smtClean="0">
                <a:latin typeface="Book Antiqua" pitchFamily="18" charset="0"/>
              </a:rPr>
              <a:t>Age and daily media exposure:</a:t>
            </a:r>
          </a:p>
          <a:p>
            <a:pPr>
              <a:buFont typeface="Brush Script MT" pitchFamily="66" charset="0"/>
              <a:buNone/>
            </a:pPr>
            <a:endParaRPr lang="en-US" smtClean="0">
              <a:latin typeface="Book Antiqua" pitchFamily="18" charset="0"/>
            </a:endParaRPr>
          </a:p>
          <a:p>
            <a:pPr>
              <a:buFont typeface="Brush Script MT" pitchFamily="66" charset="0"/>
              <a:buNone/>
            </a:pPr>
            <a:r>
              <a:rPr lang="en-US" smtClean="0">
                <a:latin typeface="Book Antiqua" pitchFamily="18" charset="0"/>
              </a:rPr>
              <a:t>	8 – 10 year olds		7:51 hours</a:t>
            </a:r>
          </a:p>
          <a:p>
            <a:pPr>
              <a:buFont typeface="Brush Script MT" pitchFamily="66" charset="0"/>
              <a:buNone/>
            </a:pPr>
            <a:r>
              <a:rPr lang="en-US" smtClean="0">
                <a:latin typeface="Book Antiqua" pitchFamily="18" charset="0"/>
              </a:rPr>
              <a:t>	11 – 14 year olds		11:53 hours</a:t>
            </a:r>
          </a:p>
          <a:p>
            <a:pPr>
              <a:buFont typeface="Brush Script MT" pitchFamily="66" charset="0"/>
              <a:buNone/>
            </a:pPr>
            <a:r>
              <a:rPr lang="en-US" smtClean="0">
                <a:latin typeface="Book Antiqua" pitchFamily="18" charset="0"/>
              </a:rPr>
              <a:t>	15 – 18 year olds		11:23 hours</a:t>
            </a:r>
          </a:p>
          <a:p>
            <a:endParaRPr lang="en-US" smtClean="0"/>
          </a:p>
        </p:txBody>
      </p:sp>
    </p:spTree>
    <p:extLst>
      <p:ext uri="{BB962C8B-B14F-4D97-AF65-F5344CB8AC3E}">
        <p14:creationId xmlns:p14="http://schemas.microsoft.com/office/powerpoint/2010/main" val="4036758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rtlCol="0">
            <a:normAutofit fontScale="90000"/>
          </a:bodyPr>
          <a:lstStyle/>
          <a:p>
            <a:pPr fontAlgn="auto">
              <a:spcAft>
                <a:spcPts val="0"/>
              </a:spcAft>
              <a:defRPr/>
            </a:pPr>
            <a:r>
              <a:rPr lang="en-US" dirty="0" smtClean="0"/>
              <a:t>Key Questions for Media Literacy</a:t>
            </a:r>
          </a:p>
        </p:txBody>
      </p:sp>
      <p:sp>
        <p:nvSpPr>
          <p:cNvPr id="38916" name="Rectangle 3"/>
          <p:cNvSpPr>
            <a:spLocks noChangeArrowheads="1"/>
          </p:cNvSpPr>
          <p:nvPr/>
        </p:nvSpPr>
        <p:spPr bwMode="auto">
          <a:xfrm>
            <a:off x="990600" y="1905000"/>
            <a:ext cx="7848600" cy="3477875"/>
          </a:xfrm>
          <a:prstGeom prst="rect">
            <a:avLst/>
          </a:prstGeom>
          <a:noFill/>
          <a:ln w="9525">
            <a:noFill/>
            <a:miter lim="800000"/>
            <a:headEnd/>
            <a:tailEnd/>
          </a:ln>
        </p:spPr>
        <p:txBody>
          <a:bodyPr wrap="square">
            <a:spAutoFit/>
          </a:bodyPr>
          <a:lstStyle/>
          <a:p>
            <a:pPr marL="273050" indent="-273050">
              <a:spcBef>
                <a:spcPts val="575"/>
              </a:spcBef>
              <a:buFont typeface="Wingdings 2" pitchFamily="18" charset="2"/>
              <a:buNone/>
            </a:pPr>
            <a:r>
              <a:rPr lang="en-US" sz="2500" dirty="0" smtClean="0">
                <a:latin typeface="Calibri" pitchFamily="34" charset="0"/>
              </a:rPr>
              <a:t>1. </a:t>
            </a:r>
            <a:r>
              <a:rPr lang="en-US" sz="2500" dirty="0">
                <a:latin typeface="Calibri" pitchFamily="34" charset="0"/>
              </a:rPr>
              <a:t>Who is the “target audience”? What is their age, ethnicity, class, profession, interests, etc.? </a:t>
            </a:r>
          </a:p>
          <a:p>
            <a:pPr marL="273050" indent="-273050">
              <a:spcBef>
                <a:spcPts val="575"/>
              </a:spcBef>
              <a:buFont typeface="Wingdings 2" pitchFamily="18" charset="2"/>
              <a:buNone/>
            </a:pPr>
            <a:r>
              <a:rPr lang="en-US" sz="2500" dirty="0" smtClean="0">
                <a:latin typeface="Calibri" pitchFamily="34" charset="0"/>
              </a:rPr>
              <a:t>2. </a:t>
            </a:r>
            <a:r>
              <a:rPr lang="en-US" sz="2500" dirty="0">
                <a:latin typeface="Calibri" pitchFamily="34" charset="0"/>
              </a:rPr>
              <a:t>What is the “text” of the message? (What we actually see).</a:t>
            </a:r>
          </a:p>
          <a:p>
            <a:pPr marL="273050" indent="-273050">
              <a:spcBef>
                <a:spcPts val="575"/>
              </a:spcBef>
              <a:buFont typeface="Wingdings 2" pitchFamily="18" charset="2"/>
              <a:buNone/>
            </a:pPr>
            <a:r>
              <a:rPr lang="en-US" sz="2500" dirty="0" smtClean="0">
                <a:latin typeface="Calibri" pitchFamily="34" charset="0"/>
              </a:rPr>
              <a:t>3. </a:t>
            </a:r>
            <a:r>
              <a:rPr lang="en-US" sz="2500" dirty="0">
                <a:latin typeface="Calibri" pitchFamily="34" charset="0"/>
              </a:rPr>
              <a:t>What is the “subtext” of the message? (What do you think is the hidden or unstated meaning?)</a:t>
            </a:r>
          </a:p>
          <a:p>
            <a:pPr marL="273050" indent="-273050">
              <a:spcBef>
                <a:spcPts val="575"/>
              </a:spcBef>
              <a:buFont typeface="Wingdings 2" pitchFamily="18" charset="2"/>
              <a:buNone/>
            </a:pPr>
            <a:r>
              <a:rPr lang="en-US" sz="2500" dirty="0" smtClean="0">
                <a:latin typeface="Calibri" pitchFamily="34" charset="0"/>
              </a:rPr>
              <a:t>4. </a:t>
            </a:r>
            <a:r>
              <a:rPr lang="en-US" sz="2500" dirty="0">
                <a:latin typeface="Calibri" pitchFamily="34" charset="0"/>
              </a:rPr>
              <a:t>What “tools of persuasion” are used?</a:t>
            </a:r>
          </a:p>
          <a:p>
            <a:pPr marL="273050" indent="-273050">
              <a:spcBef>
                <a:spcPts val="575"/>
              </a:spcBef>
              <a:buFont typeface="Wingdings 2" pitchFamily="18" charset="2"/>
              <a:buNone/>
            </a:pPr>
            <a:r>
              <a:rPr lang="en-US" sz="2500" dirty="0" smtClean="0">
                <a:latin typeface="Calibri" pitchFamily="34" charset="0"/>
              </a:rPr>
              <a:t>5. </a:t>
            </a:r>
            <a:r>
              <a:rPr lang="en-US" sz="2500" dirty="0">
                <a:latin typeface="Calibri" pitchFamily="34" charset="0"/>
              </a:rPr>
              <a:t>What part of the story is not being told?</a:t>
            </a:r>
          </a:p>
        </p:txBody>
      </p:sp>
    </p:spTree>
    <p:extLst>
      <p:ext uri="{BB962C8B-B14F-4D97-AF65-F5344CB8AC3E}">
        <p14:creationId xmlns:p14="http://schemas.microsoft.com/office/powerpoint/2010/main" val="6270891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04800"/>
            <a:ext cx="8229600" cy="1143000"/>
          </a:xfrm>
        </p:spPr>
        <p:txBody>
          <a:bodyPr/>
          <a:lstStyle/>
          <a:p>
            <a:r>
              <a:rPr lang="en-US" sz="3200" dirty="0" smtClean="0"/>
              <a:t>Tools of Persuasion </a:t>
            </a:r>
          </a:p>
        </p:txBody>
      </p:sp>
      <p:sp>
        <p:nvSpPr>
          <p:cNvPr id="6" name="Text Placeholder 5"/>
          <p:cNvSpPr>
            <a:spLocks noGrp="1"/>
          </p:cNvSpPr>
          <p:nvPr>
            <p:ph sz="quarter" idx="4294967295"/>
          </p:nvPr>
        </p:nvSpPr>
        <p:spPr>
          <a:xfrm>
            <a:off x="5181600" y="2438400"/>
            <a:ext cx="3810000" cy="4419600"/>
          </a:xfrm>
          <a:prstGeom prst="rect">
            <a:avLst/>
          </a:prstGeom>
        </p:spPr>
        <p:txBody>
          <a:bodyPr rtlCol="0">
            <a:normAutofit lnSpcReduction="10000"/>
          </a:bodyPr>
          <a:lstStyle/>
          <a:p>
            <a:pPr marL="457200" indent="-457200" fontAlgn="auto">
              <a:spcBef>
                <a:spcPts val="580"/>
              </a:spcBef>
              <a:spcAft>
                <a:spcPts val="0"/>
              </a:spcAft>
              <a:buFont typeface="Wingdings" pitchFamily="2" charset="2"/>
              <a:buAutoNum type="arabicPeriod"/>
              <a:defRPr/>
            </a:pPr>
            <a:r>
              <a:rPr lang="en-US" dirty="0" smtClean="0"/>
              <a:t>Humor</a:t>
            </a:r>
          </a:p>
          <a:p>
            <a:pPr marL="457200" indent="-457200" fontAlgn="auto">
              <a:spcBef>
                <a:spcPts val="580"/>
              </a:spcBef>
              <a:spcAft>
                <a:spcPts val="0"/>
              </a:spcAft>
              <a:buFont typeface="Wingdings" pitchFamily="2" charset="2"/>
              <a:buAutoNum type="arabicPeriod"/>
              <a:defRPr/>
            </a:pPr>
            <a:r>
              <a:rPr lang="en-US" dirty="0" smtClean="0"/>
              <a:t>Sex</a:t>
            </a:r>
          </a:p>
          <a:p>
            <a:pPr marL="457200" indent="-457200" fontAlgn="auto">
              <a:spcBef>
                <a:spcPts val="580"/>
              </a:spcBef>
              <a:spcAft>
                <a:spcPts val="0"/>
              </a:spcAft>
              <a:buFont typeface="Wingdings" pitchFamily="2" charset="2"/>
              <a:buAutoNum type="arabicPeriod"/>
              <a:defRPr/>
            </a:pPr>
            <a:r>
              <a:rPr lang="en-US" dirty="0" smtClean="0"/>
              <a:t>Friends</a:t>
            </a:r>
          </a:p>
          <a:p>
            <a:pPr marL="457200" indent="-457200" fontAlgn="auto">
              <a:spcBef>
                <a:spcPts val="580"/>
              </a:spcBef>
              <a:spcAft>
                <a:spcPts val="0"/>
              </a:spcAft>
              <a:buFont typeface="Wingdings" pitchFamily="2" charset="2"/>
              <a:buAutoNum type="arabicPeriod"/>
              <a:defRPr/>
            </a:pPr>
            <a:r>
              <a:rPr lang="en-US" dirty="0" smtClean="0"/>
              <a:t>Family</a:t>
            </a:r>
          </a:p>
          <a:p>
            <a:pPr marL="457200" indent="-457200" fontAlgn="auto">
              <a:spcBef>
                <a:spcPts val="580"/>
              </a:spcBef>
              <a:spcAft>
                <a:spcPts val="0"/>
              </a:spcAft>
              <a:buFont typeface="Wingdings" pitchFamily="2" charset="2"/>
              <a:buAutoNum type="arabicPeriod"/>
              <a:defRPr/>
            </a:pPr>
            <a:r>
              <a:rPr lang="en-US" dirty="0" smtClean="0"/>
              <a:t>Fun</a:t>
            </a:r>
          </a:p>
          <a:p>
            <a:pPr marL="457200" indent="-457200" fontAlgn="auto">
              <a:spcBef>
                <a:spcPts val="580"/>
              </a:spcBef>
              <a:spcAft>
                <a:spcPts val="0"/>
              </a:spcAft>
              <a:buFont typeface="Wingdings" pitchFamily="2" charset="2"/>
              <a:buAutoNum type="arabicPeriod"/>
              <a:defRPr/>
            </a:pPr>
            <a:r>
              <a:rPr lang="en-US" dirty="0" smtClean="0"/>
              <a:t>Nature</a:t>
            </a:r>
          </a:p>
          <a:p>
            <a:pPr marL="457200" indent="-457200" fontAlgn="auto">
              <a:spcBef>
                <a:spcPts val="580"/>
              </a:spcBef>
              <a:spcAft>
                <a:spcPts val="0"/>
              </a:spcAft>
              <a:buFont typeface="Wingdings" pitchFamily="2" charset="2"/>
              <a:buAutoNum type="arabicPeriod"/>
              <a:defRPr/>
            </a:pPr>
            <a:r>
              <a:rPr lang="en-US" dirty="0" smtClean="0"/>
              <a:t>Macho</a:t>
            </a:r>
          </a:p>
          <a:p>
            <a:pPr marL="457200" indent="-457200" fontAlgn="auto">
              <a:spcBef>
                <a:spcPts val="580"/>
              </a:spcBef>
              <a:spcAft>
                <a:spcPts val="0"/>
              </a:spcAft>
              <a:buFont typeface="Wingdings" pitchFamily="2" charset="2"/>
              <a:buAutoNum type="arabicPeriod"/>
              <a:defRPr/>
            </a:pPr>
            <a:r>
              <a:rPr lang="en-US" dirty="0" smtClean="0"/>
              <a:t>Cartoon</a:t>
            </a:r>
          </a:p>
          <a:p>
            <a:pPr marL="457200" indent="-457200" fontAlgn="auto">
              <a:spcBef>
                <a:spcPts val="580"/>
              </a:spcBef>
              <a:spcAft>
                <a:spcPts val="0"/>
              </a:spcAft>
              <a:buFont typeface="Wingdings" pitchFamily="2" charset="2"/>
              <a:buAutoNum type="arabicPeriod"/>
              <a:defRPr/>
            </a:pPr>
            <a:r>
              <a:rPr lang="en-US" dirty="0" smtClean="0"/>
              <a:t>Celebrity</a:t>
            </a:r>
          </a:p>
          <a:p>
            <a:pPr marL="457200" indent="-457200" fontAlgn="auto">
              <a:spcBef>
                <a:spcPts val="580"/>
              </a:spcBef>
              <a:spcAft>
                <a:spcPts val="0"/>
              </a:spcAft>
              <a:buFont typeface="Wingdings" pitchFamily="2" charset="2"/>
              <a:buAutoNum type="arabicPeriod"/>
              <a:defRPr/>
            </a:pPr>
            <a:r>
              <a:rPr lang="en-US" dirty="0" smtClean="0"/>
              <a:t>Wealth</a:t>
            </a:r>
          </a:p>
          <a:p>
            <a:pPr marL="274320" indent="-274320" fontAlgn="auto">
              <a:spcBef>
                <a:spcPts val="580"/>
              </a:spcBef>
              <a:spcAft>
                <a:spcPts val="0"/>
              </a:spcAft>
              <a:buFont typeface="Wingdings 2"/>
              <a:buNone/>
              <a:defRPr/>
            </a:pPr>
            <a:endParaRPr lang="en-US" dirty="0"/>
          </a:p>
        </p:txBody>
      </p:sp>
      <p:sp>
        <p:nvSpPr>
          <p:cNvPr id="44037" name="Rectangle 6"/>
          <p:cNvSpPr>
            <a:spLocks noChangeArrowheads="1"/>
          </p:cNvSpPr>
          <p:nvPr/>
        </p:nvSpPr>
        <p:spPr bwMode="auto">
          <a:xfrm>
            <a:off x="381000" y="1371600"/>
            <a:ext cx="7620000" cy="954107"/>
          </a:xfrm>
          <a:prstGeom prst="rect">
            <a:avLst/>
          </a:prstGeom>
          <a:noFill/>
          <a:ln w="9525">
            <a:noFill/>
            <a:miter lim="800000"/>
            <a:headEnd/>
            <a:tailEnd/>
          </a:ln>
        </p:spPr>
        <p:txBody>
          <a:bodyPr>
            <a:spAutoFit/>
          </a:bodyPr>
          <a:lstStyle/>
          <a:p>
            <a:pPr algn="ctr"/>
            <a:r>
              <a:rPr lang="en-US" sz="2800" dirty="0">
                <a:latin typeface="Perpetua" pitchFamily="18" charset="0"/>
              </a:rPr>
              <a:t>If we can spot the techniques being used, we’re less likely to be </a:t>
            </a:r>
            <a:r>
              <a:rPr lang="en-US" sz="2800" dirty="0" smtClean="0">
                <a:latin typeface="Perpetua" pitchFamily="18" charset="0"/>
              </a:rPr>
              <a:t>persuaded</a:t>
            </a:r>
            <a:r>
              <a:rPr lang="en-US" sz="2800" dirty="0">
                <a:latin typeface="Perpetua" pitchFamily="18" charset="0"/>
              </a:rPr>
              <a:t>, and more likely to think for ourselves.</a:t>
            </a:r>
          </a:p>
        </p:txBody>
      </p:sp>
    </p:spTree>
    <p:extLst>
      <p:ext uri="{BB962C8B-B14F-4D97-AF65-F5344CB8AC3E}">
        <p14:creationId xmlns:p14="http://schemas.microsoft.com/office/powerpoint/2010/main" val="3531763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0000" dirty="0" smtClean="0"/>
              <a:t>SEX APPEAL </a:t>
            </a:r>
            <a:endParaRPr lang="en-US" sz="10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96081" y="2057400"/>
            <a:ext cx="4191000" cy="41910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8200" y="2522379"/>
            <a:ext cx="4038600" cy="3230880"/>
          </a:xfrm>
          <a:prstGeom prst="rect">
            <a:avLst/>
          </a:prstGeom>
          <a:noFill/>
          <a:ln w="9525">
            <a:noFill/>
            <a:miter lim="800000"/>
            <a:headEnd/>
            <a:tailEnd/>
          </a:ln>
        </p:spPr>
      </p:pic>
      <p:sp>
        <p:nvSpPr>
          <p:cNvPr id="7" name="TextBox 6"/>
          <p:cNvSpPr txBox="1"/>
          <p:nvPr/>
        </p:nvSpPr>
        <p:spPr>
          <a:xfrm>
            <a:off x="304800" y="2514600"/>
            <a:ext cx="8610600" cy="1938992"/>
          </a:xfrm>
          <a:prstGeom prst="rect">
            <a:avLst/>
          </a:prstGeom>
          <a:noFill/>
        </p:spPr>
        <p:txBody>
          <a:bodyPr wrap="square" rtlCol="0">
            <a:spAutoFit/>
          </a:bodyPr>
          <a:lstStyle/>
          <a:p>
            <a:r>
              <a:rPr lang="en-US" sz="3000" dirty="0" smtClean="0">
                <a:solidFill>
                  <a:schemeClr val="accent2">
                    <a:lumMod val="60000"/>
                    <a:lumOff val="40000"/>
                  </a:schemeClr>
                </a:solidFill>
              </a:rPr>
              <a:t>You will find love and romance by using the product.  Ads with thin, sexy, pretty women, and/or strong, handsome, </a:t>
            </a:r>
            <a:r>
              <a:rPr lang="en-US" sz="3000" dirty="0" err="1" smtClean="0">
                <a:solidFill>
                  <a:schemeClr val="accent2">
                    <a:lumMod val="60000"/>
                    <a:lumOff val="40000"/>
                  </a:schemeClr>
                </a:solidFill>
              </a:rPr>
              <a:t>ruggen</a:t>
            </a:r>
            <a:r>
              <a:rPr lang="en-US" sz="3000" dirty="0" smtClean="0">
                <a:solidFill>
                  <a:schemeClr val="accent2">
                    <a:lumMod val="60000"/>
                    <a:lumOff val="40000"/>
                  </a:schemeClr>
                </a:solidFill>
              </a:rPr>
              <a:t> men suggest you can be that way too!</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0000" dirty="0" smtClean="0"/>
              <a:t>Bandwagon</a:t>
            </a:r>
            <a:endParaRPr lang="en-US" sz="10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79999" y="2286000"/>
            <a:ext cx="4338394" cy="365760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905374" y="2563362"/>
            <a:ext cx="3857625" cy="2898432"/>
          </a:xfrm>
          <a:prstGeom prst="rect">
            <a:avLst/>
          </a:prstGeom>
          <a:noFill/>
          <a:ln w="9525">
            <a:noFill/>
            <a:miter lim="800000"/>
            <a:headEnd/>
            <a:tailEnd/>
          </a:ln>
        </p:spPr>
      </p:pic>
      <p:sp>
        <p:nvSpPr>
          <p:cNvPr id="9" name="TextBox 8"/>
          <p:cNvSpPr txBox="1"/>
          <p:nvPr/>
        </p:nvSpPr>
        <p:spPr>
          <a:xfrm>
            <a:off x="152400" y="2590800"/>
            <a:ext cx="8763000" cy="1477328"/>
          </a:xfrm>
          <a:prstGeom prst="rect">
            <a:avLst/>
          </a:prstGeom>
          <a:noFill/>
        </p:spPr>
        <p:txBody>
          <a:bodyPr wrap="square" rtlCol="0">
            <a:spAutoFit/>
          </a:bodyPr>
          <a:lstStyle/>
          <a:p>
            <a:r>
              <a:rPr lang="en-US" sz="3000" dirty="0" smtClean="0">
                <a:solidFill>
                  <a:schemeClr val="accent2">
                    <a:lumMod val="60000"/>
                    <a:lumOff val="40000"/>
                  </a:schemeClr>
                </a:solidFill>
              </a:rPr>
              <a:t>If you use this product you can have fun too!  Anyone who is anyone is buying this product.  “Everyone is doing it!!!”</a:t>
            </a:r>
            <a:endParaRPr lang="en-US" sz="3000"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0000" dirty="0" smtClean="0"/>
              <a:t>Snob Appeal</a:t>
            </a:r>
            <a:endParaRPr lang="en-US" sz="100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004402" y="1920875"/>
            <a:ext cx="2944195" cy="4433888"/>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5029200" y="1946114"/>
            <a:ext cx="3272918" cy="4378486"/>
          </a:xfrm>
          <a:prstGeom prst="rect">
            <a:avLst/>
          </a:prstGeom>
          <a:noFill/>
          <a:ln w="9525">
            <a:noFill/>
            <a:miter lim="800000"/>
            <a:headEnd/>
            <a:tailEnd/>
          </a:ln>
        </p:spPr>
      </p:pic>
      <p:sp>
        <p:nvSpPr>
          <p:cNvPr id="7" name="TextBox 6"/>
          <p:cNvSpPr txBox="1"/>
          <p:nvPr/>
        </p:nvSpPr>
        <p:spPr>
          <a:xfrm>
            <a:off x="228600" y="2209800"/>
            <a:ext cx="8610600" cy="1477328"/>
          </a:xfrm>
          <a:prstGeom prst="rect">
            <a:avLst/>
          </a:prstGeom>
          <a:noFill/>
        </p:spPr>
        <p:txBody>
          <a:bodyPr wrap="square" rtlCol="0">
            <a:spAutoFit/>
          </a:bodyPr>
          <a:lstStyle/>
          <a:p>
            <a:r>
              <a:rPr lang="en-US" sz="3000" dirty="0" smtClean="0">
                <a:solidFill>
                  <a:schemeClr val="accent2">
                    <a:lumMod val="60000"/>
                    <a:lumOff val="40000"/>
                  </a:schemeClr>
                </a:solidFill>
              </a:rPr>
              <a:t>Only rich and sophisticated people use this product.  If you use this product you will be rich and sophisticated </a:t>
            </a:r>
            <a:r>
              <a:rPr lang="en-US" dirty="0" smtClean="0"/>
              <a:t>too.</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468</TotalTime>
  <Words>623</Words>
  <Application>Microsoft Macintosh PowerPoint</Application>
  <PresentationFormat>On-screen Show (4:3)</PresentationFormat>
  <Paragraphs>67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Substance Abuse</vt:lpstr>
      <vt:lpstr>Do you believe that people are affected by the media?</vt:lpstr>
      <vt:lpstr>Media Influence</vt:lpstr>
      <vt:lpstr>Media Exposure</vt:lpstr>
      <vt:lpstr>Key Questions for Media Literacy</vt:lpstr>
      <vt:lpstr>Tools of Persuasion </vt:lpstr>
      <vt:lpstr>SEX APPEAL </vt:lpstr>
      <vt:lpstr>Bandwagon</vt:lpstr>
      <vt:lpstr>Snob Appeal</vt:lpstr>
      <vt:lpstr>Nostalgia Appeal</vt:lpstr>
      <vt:lpstr>Testimonial</vt:lpstr>
      <vt:lpstr>Symbol</vt:lpstr>
      <vt:lpstr>Health Appeal</vt:lpstr>
      <vt:lpstr>HUMOR APPEAL!</vt:lpstr>
      <vt:lpstr>Comparison Appeal</vt:lpstr>
      <vt:lpstr>THE FACTS</vt:lpstr>
      <vt:lpstr>THE FACTS</vt:lpstr>
      <vt:lpstr>THE FACTS</vt:lpstr>
      <vt:lpstr>Analyzing Tobacco and Alcohol Advertisements. Practice as a class by using questions in packet to analyze this ad. </vt:lpstr>
      <vt:lpstr>PowerPoint Presentation</vt:lpstr>
      <vt:lpstr>Analyze the below ad by using your notes under “Analyzing Tobacco and Alochol Advertisments” </vt:lpstr>
    </vt:vector>
  </TitlesOfParts>
  <Company>NSD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dc:title>
  <dc:creator>MMHS</dc:creator>
  <cp:lastModifiedBy>McKenzie Stowell</cp:lastModifiedBy>
  <cp:revision>28</cp:revision>
  <dcterms:created xsi:type="dcterms:W3CDTF">2009-11-30T13:32:57Z</dcterms:created>
  <dcterms:modified xsi:type="dcterms:W3CDTF">2015-02-24T15:52:24Z</dcterms:modified>
</cp:coreProperties>
</file>