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2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285094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tahsafehaven.org/Hospitals.html" TargetMode="External"/><Relationship Id="rId4" Type="http://schemas.openxmlformats.org/officeDocument/2006/relationships/hyperlink" Target="http://www.utahadoptioncouncil.com/" TargetMode="External"/><Relationship Id="rId5" Type="http://schemas.openxmlformats.org/officeDocument/2006/relationships/hyperlink" Target="http://t.co/C0a3GS4o5C"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presenters:  Please quickly introduce yourself and your connection to adoption.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Example: “My name is Sally Smith and I am a birth mom.  I placed my child for adoption 3 years ago.  </a:t>
            </a:r>
            <a:r>
              <a:rPr lang="en-US" sz="1200" b="0" i="0" u="sng" strike="noStrike" cap="none">
                <a:solidFill>
                  <a:schemeClr val="dk1"/>
                </a:solidFill>
                <a:latin typeface="Calibri"/>
                <a:ea typeface="Calibri"/>
                <a:cs typeface="Calibri"/>
                <a:sym typeface="Calibri"/>
              </a:rPr>
              <a:t>Today I’m representing the Utah Adoption Council </a:t>
            </a:r>
            <a:r>
              <a:rPr lang="en-US" sz="1200" b="0" i="0" u="none" strike="noStrike" cap="none">
                <a:solidFill>
                  <a:schemeClr val="dk1"/>
                </a:solidFill>
                <a:latin typeface="Calibri"/>
                <a:ea typeface="Calibri"/>
                <a:cs typeface="Calibri"/>
                <a:sym typeface="Calibri"/>
              </a:rPr>
              <a:t>an organization that support and promote adoption.  Our goal is to share our experiences about adoption and to educate others on the positive impact adoption can have.”</a:t>
            </a:r>
          </a:p>
        </p:txBody>
      </p:sp>
      <p:sp>
        <p:nvSpPr>
          <p:cNvPr id="165" name="Shape 1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When making an adoption plan expectant parents can CHOOSE and CREATE the openness plan that works for them and the adoptive family they choose, and that adoption professionals can assist them in building and managing that relationship.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Expectant parents also need to understand that not all states have enforceable post-adoption contracts.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Also, expectant parents can still choose the adoptive family in a closed adoption.  Just will not likely meet and will not exchange information or have contact after the adoption.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1" name="Shape 2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Reference:</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Lowry, Rachel. “A heart big enough for two: Navigating an open adoption.” </a:t>
            </a:r>
            <a:r>
              <a:rPr lang="en-US" sz="1200" b="0" i="1" u="none" strike="noStrike" cap="none">
                <a:solidFill>
                  <a:schemeClr val="dk1"/>
                </a:solidFill>
                <a:latin typeface="Calibri"/>
                <a:ea typeface="Calibri"/>
                <a:cs typeface="Calibri"/>
                <a:sym typeface="Calibri"/>
              </a:rPr>
              <a:t>Deseret News </a:t>
            </a:r>
            <a:r>
              <a:rPr lang="en-US" sz="1200" b="0" i="0" u="none" strike="noStrike" cap="none">
                <a:solidFill>
                  <a:schemeClr val="dk1"/>
                </a:solidFill>
                <a:latin typeface="Calibri"/>
                <a:ea typeface="Calibri"/>
                <a:cs typeface="Calibri"/>
                <a:sym typeface="Calibri"/>
              </a:rPr>
              <a:t>29 July 2012.</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a:solidFill>
                  <a:schemeClr val="dk1"/>
                </a:solidFill>
                <a:latin typeface="Calibri"/>
                <a:ea typeface="Calibri"/>
                <a:cs typeface="Calibri"/>
                <a:sym typeface="Calibri"/>
              </a:rPr>
              <a:t>In May 2001, a state-wide law went into effect in Utah allowing birth parents to anonymously relinquish custody of their newborn child “no questions asked”  without facing any legal consequences. </a:t>
            </a:r>
          </a:p>
          <a:p>
            <a:pPr marL="0" marR="0" lvl="0" indent="0" algn="l" rtl="0">
              <a:spcBef>
                <a:spcPts val="0"/>
              </a:spcBef>
              <a:buSzPct val="25000"/>
              <a:buNone/>
            </a:pPr>
            <a:endParaRPr sz="9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900" b="1" i="0" u="none" strike="noStrike" cap="none">
                <a:solidFill>
                  <a:schemeClr val="dk1"/>
                </a:solidFill>
                <a:latin typeface="Calibri"/>
                <a:ea typeface="Calibri"/>
                <a:cs typeface="Calibri"/>
                <a:sym typeface="Calibri"/>
              </a:rPr>
              <a:t>Facts:</a:t>
            </a:r>
          </a:p>
          <a:p>
            <a:pPr marL="171450" marR="0" lvl="0" indent="-171450" algn="l" rtl="0">
              <a:spcBef>
                <a:spcPts val="0"/>
              </a:spcBef>
              <a:spcAft>
                <a:spcPts val="0"/>
              </a:spcAft>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Any Utah </a:t>
            </a:r>
            <a:r>
              <a:rPr lang="en-US" sz="900" b="0" i="0" u="sng" strike="noStrike" cap="none">
                <a:solidFill>
                  <a:schemeClr val="hlink"/>
                </a:solidFill>
                <a:latin typeface="Calibri"/>
                <a:ea typeface="Calibri"/>
                <a:cs typeface="Calibri"/>
                <a:sym typeface="Calibri"/>
                <a:hlinkClick r:id="rId3"/>
              </a:rPr>
              <a:t>hospital</a:t>
            </a:r>
            <a:r>
              <a:rPr lang="en-US" sz="900" b="0" i="0" u="none" strike="noStrike" cap="none">
                <a:solidFill>
                  <a:schemeClr val="dk1"/>
                </a:solidFill>
                <a:latin typeface="Calibri"/>
                <a:ea typeface="Calibri"/>
                <a:cs typeface="Calibri"/>
                <a:sym typeface="Calibri"/>
              </a:rPr>
              <a:t>, open 24 hours, is designated as a “Safe Haven”  for newborns to be dropped off safely.</a:t>
            </a:r>
          </a:p>
          <a:p>
            <a:pPr marL="171450" marR="0" lvl="0" indent="-171450" algn="l" rtl="0">
              <a:lnSpc>
                <a:spcPct val="100000"/>
              </a:lnSpc>
              <a:spcBef>
                <a:spcPts val="0"/>
              </a:spcBef>
              <a:spcAft>
                <a:spcPts val="0"/>
              </a:spcAft>
              <a:buClr>
                <a:schemeClr val="dk1"/>
              </a:buClr>
              <a:buSzPct val="100000"/>
              <a:buFont typeface="Arial"/>
              <a:buNone/>
            </a:pPr>
            <a:endParaRPr sz="9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The child must also be physically handed off to an employee of the hospital. </a:t>
            </a:r>
          </a:p>
          <a:p>
            <a:pPr marL="171450" marR="0" lvl="0" indent="-171450" algn="l" rtl="0">
              <a:spcBef>
                <a:spcPts val="0"/>
              </a:spcBef>
              <a:buClr>
                <a:schemeClr val="dk1"/>
              </a:buClr>
              <a:buSzPct val="100000"/>
              <a:buFont typeface="Arial"/>
              <a:buNone/>
            </a:pPr>
            <a:endParaRPr sz="9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If an infant is left at a hospital, the mother remains anonymous and will not be reported to the police, investigated or criminally prosecuted.</a:t>
            </a:r>
          </a:p>
          <a:p>
            <a:pPr marL="171450" marR="0" lvl="0" indent="-171450" algn="l" rtl="0">
              <a:spcBef>
                <a:spcPts val="0"/>
              </a:spcBef>
              <a:buClr>
                <a:schemeClr val="dk1"/>
              </a:buClr>
              <a:buSzPct val="100000"/>
              <a:buFont typeface="Arial"/>
              <a:buNone/>
            </a:pPr>
            <a:endParaRPr sz="9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DCFS then places the child for an immediate </a:t>
            </a:r>
            <a:r>
              <a:rPr lang="en-US" sz="900" b="0" i="0" u="sng" strike="noStrike" cap="none">
                <a:solidFill>
                  <a:schemeClr val="hlink"/>
                </a:solidFill>
                <a:latin typeface="Calibri"/>
                <a:ea typeface="Calibri"/>
                <a:cs typeface="Calibri"/>
                <a:sym typeface="Calibri"/>
                <a:hlinkClick r:id="rId4"/>
              </a:rPr>
              <a:t>adoption</a:t>
            </a:r>
            <a:r>
              <a:rPr lang="en-US" sz="900" b="0" i="0" u="none" strike="noStrike" cap="none">
                <a:solidFill>
                  <a:schemeClr val="dk1"/>
                </a:solidFill>
                <a:latin typeface="Calibri"/>
                <a:ea typeface="Calibri"/>
                <a:cs typeface="Calibri"/>
                <a:sym typeface="Calibri"/>
              </a:rPr>
              <a:t>.</a:t>
            </a:r>
          </a:p>
          <a:p>
            <a:pPr marL="171450" marR="0" lvl="0" indent="-171450" algn="l" rtl="0">
              <a:spcBef>
                <a:spcPts val="0"/>
              </a:spcBef>
              <a:buClr>
                <a:schemeClr val="dk1"/>
              </a:buClr>
              <a:buSzPct val="100000"/>
              <a:buFont typeface="Arial"/>
              <a:buNone/>
            </a:pPr>
            <a:endParaRPr sz="9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Infants have already been saved under this procedure.</a:t>
            </a:r>
          </a:p>
          <a:p>
            <a:pPr marL="171450" marR="0" lvl="0" indent="-171450" algn="l" rtl="0">
              <a:spcBef>
                <a:spcPts val="0"/>
              </a:spcBef>
              <a:buClr>
                <a:schemeClr val="dk1"/>
              </a:buClr>
              <a:buSzPct val="100000"/>
              <a:buFont typeface="Arial"/>
              <a:buNone/>
            </a:pPr>
            <a:endParaRPr sz="9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Utah was among the first group of states to pass a safe relinquishment law. All U.S. states have passed such laws. </a:t>
            </a:r>
          </a:p>
          <a:p>
            <a:pPr marL="171450" marR="0" lvl="0" indent="-171450" algn="l" rtl="0">
              <a:spcBef>
                <a:spcPts val="0"/>
              </a:spcBef>
              <a:buClr>
                <a:schemeClr val="dk1"/>
              </a:buClr>
              <a:buSzPct val="100000"/>
              <a:buFont typeface="Arial"/>
              <a:buNone/>
            </a:pPr>
            <a:endParaRPr sz="9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The Utah Newborn Safe Haven has a toll free hotline (1-866-458-0058) available 24 hours a day 7 days a week. Representatives answer questions and concerns of all callers.</a:t>
            </a:r>
          </a:p>
          <a:p>
            <a:pPr marL="0" marR="0" lvl="0" indent="0" algn="l" rtl="0">
              <a:spcBef>
                <a:spcPts val="0"/>
              </a:spcBef>
              <a:buSzPct val="25000"/>
              <a:buNone/>
            </a:pPr>
            <a:endParaRPr sz="9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900" b="0" i="0" u="none" strike="noStrike" cap="none">
                <a:solidFill>
                  <a:schemeClr val="dk1"/>
                </a:solidFill>
                <a:latin typeface="Calibri"/>
                <a:ea typeface="Calibri"/>
                <a:cs typeface="Calibri"/>
                <a:sym typeface="Calibri"/>
              </a:rPr>
              <a:t>Reference:</a:t>
            </a:r>
          </a:p>
          <a:p>
            <a:pPr marL="0" marR="0" lvl="0" indent="0" algn="l" rtl="0">
              <a:spcBef>
                <a:spcPts val="0"/>
              </a:spcBef>
              <a:buSzPct val="25000"/>
              <a:buNone/>
            </a:pPr>
            <a:r>
              <a:rPr lang="en-US" sz="900" b="0" i="0" u="none" strike="noStrike" cap="none">
                <a:solidFill>
                  <a:schemeClr val="dk1"/>
                </a:solidFill>
                <a:latin typeface="Calibri"/>
                <a:ea typeface="Calibri"/>
                <a:cs typeface="Calibri"/>
                <a:sym typeface="Calibri"/>
              </a:rPr>
              <a:t>“About.”</a:t>
            </a:r>
            <a:r>
              <a:rPr lang="en-US" sz="900" b="0" i="1" u="none" strike="noStrike" cap="none">
                <a:solidFill>
                  <a:schemeClr val="dk1"/>
                </a:solidFill>
                <a:latin typeface="Calibri"/>
                <a:ea typeface="Calibri"/>
                <a:cs typeface="Calibri"/>
                <a:sym typeface="Calibri"/>
              </a:rPr>
              <a:t> Utah Newborn Safe Haven</a:t>
            </a:r>
            <a:r>
              <a:rPr lang="en-US" sz="900" b="0" i="0" u="none" strike="noStrike" cap="none">
                <a:solidFill>
                  <a:schemeClr val="dk1"/>
                </a:solidFill>
                <a:latin typeface="Calibri"/>
                <a:ea typeface="Calibri"/>
                <a:cs typeface="Calibri"/>
                <a:sym typeface="Calibri"/>
              </a:rPr>
              <a:t>. 2012. Web. 12 January 2015. &lt;http://www.utahsafehaven.org/About.html?page_id=2&gt;</a:t>
            </a:r>
          </a:p>
          <a:p>
            <a:pPr marL="0" marR="0" lvl="0" indent="0" algn="l" rtl="0">
              <a:spcBef>
                <a:spcPts val="0"/>
              </a:spcBef>
              <a:spcAft>
                <a:spcPts val="0"/>
              </a:spcAft>
              <a:buSzPct val="25000"/>
              <a:buNone/>
            </a:pP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900" b="0" i="0" u="none" strike="noStrike" cap="none">
                <a:solidFill>
                  <a:schemeClr val="dk1"/>
                </a:solidFill>
                <a:latin typeface="Calibri"/>
                <a:ea typeface="Calibri"/>
                <a:cs typeface="Calibri"/>
                <a:sym typeface="Calibri"/>
              </a:rPr>
              <a:t>Utah Safe Haven (@UtahNewborn). “There is a safe place for newborns. No Questions. No Police. </a:t>
            </a:r>
            <a:r>
              <a:rPr lang="en-US" sz="900" b="0" i="0" u="sng" strike="noStrike" cap="none">
                <a:solidFill>
                  <a:schemeClr val="hlink"/>
                </a:solidFill>
                <a:latin typeface="Calibri"/>
                <a:ea typeface="Calibri"/>
                <a:cs typeface="Calibri"/>
                <a:sym typeface="Calibri"/>
                <a:hlinkClick r:id="rId5"/>
              </a:rPr>
              <a:t>http://utahsafehaven.org </a:t>
            </a:r>
            <a:r>
              <a:rPr lang="en-US" sz="900" b="0" i="0" u="none" strike="noStrike" cap="none">
                <a:solidFill>
                  <a:schemeClr val="dk1"/>
                </a:solidFill>
                <a:latin typeface="Calibri"/>
                <a:ea typeface="Calibri"/>
                <a:cs typeface="Calibri"/>
                <a:sym typeface="Calibri"/>
              </a:rPr>
              <a:t>”  8 August 2014, 9:47 a.m. Tweet. &lt;https://twitter.com/UtahNewborn/status/497786191098294272/photo/1&gt;</a:t>
            </a: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Quickly go over the process adoptive families go through to adopt.  (Most students have little to no idea what is really involved.)  </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Make clear to students that never is money given to birth parents in exchange for their placing their child.  Money is paid for services rendered during the adoption process.  If a person is considering placing or adopting they should make sure they use reputable adoption professionals.</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Hopeful Adoptive Parents must also decide which route they want to take to find their child.  Briefly discuss each option and the costs associated.  Also, that no matter what type of adoption they choose to pursue there is a considerable amount of time and effort put in on the part of Hopeful Adoptive Parents and a lot of time spent waiting to find their child.  There is no average wait time.  For some it can take weeks or months for others several years. </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Average Costs</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Newborn Domestic: $30,000 to $40,000+</a:t>
            </a:r>
          </a:p>
          <a:p>
            <a:pPr marL="457200" marR="0" lvl="1" indent="0" algn="l" rtl="0">
              <a:spcBef>
                <a:spcPts val="0"/>
              </a:spcBef>
              <a:buClr>
                <a:schemeClr val="dk1"/>
              </a:buClr>
              <a:buSzPct val="25000"/>
              <a:buFont typeface="Arial"/>
              <a:buNone/>
            </a:pPr>
            <a:r>
              <a:rPr lang="en-US" sz="1000" b="0" i="0" u="none" strike="noStrike" cap="none">
                <a:solidFill>
                  <a:schemeClr val="dk1"/>
                </a:solidFill>
                <a:latin typeface="Calibri"/>
                <a:ea typeface="Calibri"/>
                <a:cs typeface="Calibri"/>
                <a:sym typeface="Calibri"/>
              </a:rPr>
              <a:t>(This goes to cover Home Study expenses, Court/Legal fees, Agency fees (counseling costs, advertising, birth parent expenses, etc.) and Medical expenses.</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International: $40,000 to $60,000+</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Foster Care: $0 to $2,5000</a:t>
            </a:r>
          </a:p>
          <a:p>
            <a:pPr marL="0" marR="0" lvl="0" indent="0" algn="l" rtl="0">
              <a:spcBef>
                <a:spcPts val="0"/>
              </a:spcBef>
              <a:spcAft>
                <a:spcPts val="0"/>
              </a:spcAft>
              <a:buSzPct val="25000"/>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Reference:</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Child Welfare Information Gateway. “Adoption Home Study Process.” </a:t>
            </a:r>
            <a:r>
              <a:rPr lang="en-US" sz="1000" b="0" i="1" u="none" strike="noStrike" cap="none">
                <a:solidFill>
                  <a:schemeClr val="dk1"/>
                </a:solidFill>
                <a:latin typeface="Calibri"/>
                <a:ea typeface="Calibri"/>
                <a:cs typeface="Calibri"/>
                <a:sym typeface="Calibri"/>
              </a:rPr>
              <a:t>Factsheets for Families. </a:t>
            </a:r>
            <a:r>
              <a:rPr lang="en-US" sz="1000" b="0" i="0" u="none" strike="noStrike" cap="none">
                <a:solidFill>
                  <a:schemeClr val="dk1"/>
                </a:solidFill>
                <a:latin typeface="Calibri"/>
                <a:ea typeface="Calibri"/>
                <a:cs typeface="Calibri"/>
                <a:sym typeface="Calibri"/>
              </a:rPr>
              <a:t>U.S. Department of Health &amp; Human Services, 2010. Web. 9 Dec. 2014. &lt;https://www.childwelfare.gov/pubs/f_homstu.cfm&gt;</a:t>
            </a:r>
          </a:p>
          <a:p>
            <a:pPr marL="0" marR="0" lvl="0" indent="0" algn="l" rtl="0">
              <a:spcBef>
                <a:spcPts val="0"/>
              </a:spcBef>
              <a:spcAft>
                <a:spcPts val="0"/>
              </a:spcAft>
              <a:buSzPct val="25000"/>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Child Welfare Information Gateway. “Costs of Adopting.” </a:t>
            </a:r>
            <a:r>
              <a:rPr lang="en-US" sz="1000" b="0" i="1" u="none" strike="noStrike" cap="none">
                <a:solidFill>
                  <a:schemeClr val="dk1"/>
                </a:solidFill>
                <a:latin typeface="Calibri"/>
                <a:ea typeface="Calibri"/>
                <a:cs typeface="Calibri"/>
                <a:sym typeface="Calibri"/>
              </a:rPr>
              <a:t>Factsheets for Families. </a:t>
            </a:r>
            <a:r>
              <a:rPr lang="en-US" sz="1000" b="0" i="0" u="none" strike="noStrike" cap="none">
                <a:solidFill>
                  <a:schemeClr val="dk1"/>
                </a:solidFill>
                <a:latin typeface="Calibri"/>
                <a:ea typeface="Calibri"/>
                <a:cs typeface="Calibri"/>
                <a:sym typeface="Calibri"/>
              </a:rPr>
              <a:t>U.S. Department of Health &amp; Human Services, 2011. Web. 9 Dec. 2014. &lt;https://www.childwelfare.gov/pubs/s_cost/index.cfm&gt;</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050" b="0" i="0" u="none" strike="noStrike" cap="none">
                <a:solidFill>
                  <a:schemeClr val="dk1"/>
                </a:solidFill>
                <a:latin typeface="Calibri"/>
                <a:ea typeface="Calibri"/>
                <a:cs typeface="Calibri"/>
                <a:sym typeface="Calibri"/>
              </a:rPr>
              <a:t>Other important points:</a:t>
            </a:r>
          </a:p>
          <a:p>
            <a:pPr marL="171450" marR="0" lvl="0" indent="-171450" algn="l" rtl="0">
              <a:lnSpc>
                <a:spcPct val="100000"/>
              </a:lnSpc>
              <a:spcBef>
                <a:spcPts val="0"/>
              </a:spcBef>
              <a:spcAft>
                <a:spcPts val="0"/>
              </a:spcAft>
              <a:buClr>
                <a:schemeClr val="dk1"/>
              </a:buClr>
              <a:buSzPct val="95454"/>
              <a:buFont typeface="Arial"/>
              <a:buChar char="•"/>
            </a:pPr>
            <a:r>
              <a:rPr lang="en-US" sz="1050" b="0" i="0" u="none" strike="noStrike" cap="none">
                <a:solidFill>
                  <a:schemeClr val="dk1"/>
                </a:solidFill>
                <a:latin typeface="Calibri"/>
                <a:ea typeface="Calibri"/>
                <a:cs typeface="Calibri"/>
                <a:sym typeface="Calibri"/>
              </a:rPr>
              <a:t>There is no cost to place your child for adoption.  (Again, make clear to students that never is money paid to birth parents in exchange for their placing their child.)  </a:t>
            </a:r>
          </a:p>
          <a:p>
            <a:pPr marL="171450" marR="0" lvl="0" indent="-171450" algn="l" rtl="0">
              <a:lnSpc>
                <a:spcPct val="100000"/>
              </a:lnSpc>
              <a:spcBef>
                <a:spcPts val="0"/>
              </a:spcBef>
              <a:spcAft>
                <a:spcPts val="0"/>
              </a:spcAft>
              <a:buClr>
                <a:schemeClr val="dk1"/>
              </a:buClr>
              <a:buSzPct val="95454"/>
              <a:buFont typeface="Arial"/>
              <a:buChar char="•"/>
            </a:pPr>
            <a:r>
              <a:rPr lang="en-US" sz="1050" b="0" i="0" u="none" strike="noStrike" cap="none">
                <a:solidFill>
                  <a:schemeClr val="dk1"/>
                </a:solidFill>
                <a:latin typeface="Calibri"/>
                <a:ea typeface="Calibri"/>
                <a:cs typeface="Calibri"/>
                <a:sym typeface="Calibri"/>
              </a:rPr>
              <a:t>If a person is considering placing or adopting they should make sure they use a reputable agency (ask for references or contact the Office of Licensing and Better Business Bureau).  Expectant parents should also understand that they should feel comfortable with the adoption professionals they choose to work with and if they don't feel comfortable they should speak up and/or choose another professional to work with.</a:t>
            </a:r>
          </a:p>
          <a:p>
            <a:pPr marL="171450" marR="0" lvl="0" indent="-171450" algn="l" rtl="0">
              <a:lnSpc>
                <a:spcPct val="100000"/>
              </a:lnSpc>
              <a:spcBef>
                <a:spcPts val="0"/>
              </a:spcBef>
              <a:spcAft>
                <a:spcPts val="0"/>
              </a:spcAft>
              <a:buClr>
                <a:schemeClr val="dk1"/>
              </a:buClr>
              <a:buSzPct val="95454"/>
              <a:buFont typeface="Arial"/>
              <a:buChar char="•"/>
            </a:pPr>
            <a:r>
              <a:rPr lang="en-US" sz="1050" b="0" i="0" u="none" strike="noStrike" cap="none">
                <a:solidFill>
                  <a:schemeClr val="dk1"/>
                </a:solidFill>
                <a:latin typeface="Calibri"/>
                <a:ea typeface="Calibri"/>
                <a:cs typeface="Calibri"/>
                <a:sym typeface="Calibri"/>
              </a:rPr>
              <a:t>When placing a child all information remains private and confidential.</a:t>
            </a:r>
          </a:p>
          <a:p>
            <a:pPr marL="171450" marR="0" lvl="0" indent="-171450" algn="l" rtl="0">
              <a:lnSpc>
                <a:spcPct val="100000"/>
              </a:lnSpc>
              <a:spcBef>
                <a:spcPts val="0"/>
              </a:spcBef>
              <a:spcAft>
                <a:spcPts val="0"/>
              </a:spcAft>
              <a:buClr>
                <a:schemeClr val="dk1"/>
              </a:buClr>
              <a:buSzPct val="95454"/>
              <a:buFont typeface="Arial"/>
              <a:buChar char="•"/>
            </a:pPr>
            <a:r>
              <a:rPr lang="en-US" sz="1050" b="0" i="0" u="none" strike="noStrike" cap="none">
                <a:solidFill>
                  <a:schemeClr val="dk1"/>
                </a:solidFill>
                <a:latin typeface="Calibri"/>
                <a:ea typeface="Calibri"/>
                <a:cs typeface="Calibri"/>
                <a:sym typeface="Calibri"/>
              </a:rPr>
              <a:t>Expectant parents can choose the type of adoption, create a hospital plan, and choose what type post-adoption contact is right for them.</a:t>
            </a:r>
          </a:p>
          <a:p>
            <a:pPr marL="171450" marR="0" lvl="0" indent="-171450" algn="l" rtl="0">
              <a:lnSpc>
                <a:spcPct val="100000"/>
              </a:lnSpc>
              <a:spcBef>
                <a:spcPts val="0"/>
              </a:spcBef>
              <a:spcAft>
                <a:spcPts val="0"/>
              </a:spcAft>
              <a:buClr>
                <a:schemeClr val="dk1"/>
              </a:buClr>
              <a:buSzPct val="95454"/>
              <a:buFont typeface="Arial"/>
              <a:buChar char="•"/>
            </a:pPr>
            <a:r>
              <a:rPr lang="en-US" sz="1050" b="0" i="0" u="none" strike="noStrike" cap="none">
                <a:solidFill>
                  <a:schemeClr val="dk1"/>
                </a:solidFill>
                <a:latin typeface="Calibri"/>
                <a:ea typeface="Calibri"/>
                <a:cs typeface="Calibri"/>
                <a:sym typeface="Calibri"/>
              </a:rPr>
              <a:t>With newborn domestic adoptions the baby goes home with adoptive family and is not in foster-care</a:t>
            </a:r>
          </a:p>
          <a:p>
            <a:pPr marL="171450" marR="0" lvl="0" indent="-171450" algn="l" rtl="0">
              <a:lnSpc>
                <a:spcPct val="100000"/>
              </a:lnSpc>
              <a:spcBef>
                <a:spcPts val="0"/>
              </a:spcBef>
              <a:spcAft>
                <a:spcPts val="0"/>
              </a:spcAft>
              <a:buClr>
                <a:schemeClr val="dk1"/>
              </a:buClr>
              <a:buSzPct val="95454"/>
              <a:buFont typeface="Arial"/>
              <a:buChar char="•"/>
            </a:pPr>
            <a:r>
              <a:rPr lang="en-US" sz="1050" b="0" i="0" u="none" strike="noStrike" cap="none">
                <a:solidFill>
                  <a:schemeClr val="dk1"/>
                </a:solidFill>
                <a:latin typeface="Calibri"/>
                <a:ea typeface="Calibri"/>
                <a:cs typeface="Calibri"/>
                <a:sym typeface="Calibri"/>
              </a:rPr>
              <a:t>They don’t have to have an adoption plan prior to giving birth in the hospital--they can still choose adoption after the baby is born.  </a:t>
            </a:r>
          </a:p>
          <a:p>
            <a:pPr marL="171450" marR="0" lvl="0" indent="-171450" algn="l" rtl="0">
              <a:lnSpc>
                <a:spcPct val="100000"/>
              </a:lnSpc>
              <a:spcBef>
                <a:spcPts val="0"/>
              </a:spcBef>
              <a:spcAft>
                <a:spcPts val="0"/>
              </a:spcAft>
              <a:buClr>
                <a:schemeClr val="dk1"/>
              </a:buClr>
              <a:buSzPct val="95454"/>
              <a:buFont typeface="Arial"/>
              <a:buChar char="•"/>
            </a:pPr>
            <a:r>
              <a:rPr lang="en-US" sz="1050" b="0" i="0" u="none" strike="noStrike" cap="none">
                <a:solidFill>
                  <a:schemeClr val="dk1"/>
                </a:solidFill>
                <a:latin typeface="Calibri"/>
                <a:ea typeface="Calibri"/>
                <a:cs typeface="Calibri"/>
                <a:sym typeface="Calibri"/>
              </a:rPr>
              <a:t>Additionally just because they made an adoption plan before birth doesn’t mean that an expectant parent has to go through with placement.  They are their child’s parents and cannot be coerced into any decision against their will.</a:t>
            </a:r>
          </a:p>
          <a:p>
            <a:pPr marL="0" marR="0" lvl="0" indent="0" algn="l" rtl="0">
              <a:lnSpc>
                <a:spcPct val="100000"/>
              </a:lnSpc>
              <a:spcBef>
                <a:spcPts val="0"/>
              </a:spcBef>
              <a:spcAft>
                <a:spcPts val="0"/>
              </a:spcAft>
              <a:buClr>
                <a:schemeClr val="dk1"/>
              </a:buClr>
              <a:buSzPct val="25000"/>
              <a:buFont typeface="Calibri"/>
              <a:buNone/>
            </a:pP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50" b="0" i="0" u="none" strike="noStrike" cap="none">
                <a:solidFill>
                  <a:schemeClr val="dk1"/>
                </a:solidFill>
                <a:latin typeface="Calibri"/>
                <a:ea typeface="Calibri"/>
                <a:cs typeface="Calibri"/>
                <a:sym typeface="Calibri"/>
              </a:rPr>
              <a:t>Reference:</a:t>
            </a:r>
          </a:p>
          <a:p>
            <a:pPr marL="0" marR="0" lvl="0" indent="0" algn="l" rtl="0">
              <a:spcBef>
                <a:spcPts val="0"/>
              </a:spcBef>
              <a:buSzPct val="25000"/>
              <a:buNone/>
            </a:pPr>
            <a:r>
              <a:rPr lang="en-US" sz="1050" b="0" i="0" u="none" strike="noStrike" cap="none">
                <a:solidFill>
                  <a:schemeClr val="dk1"/>
                </a:solidFill>
                <a:latin typeface="Calibri"/>
                <a:ea typeface="Calibri"/>
                <a:cs typeface="Calibri"/>
                <a:sym typeface="Calibri"/>
              </a:rPr>
              <a:t>“The Adoption Process: Placing a Baby for Adoption.</a:t>
            </a:r>
            <a:r>
              <a:rPr lang="en-US" sz="1050" b="0" i="1" u="none" strike="noStrike" cap="none">
                <a:solidFill>
                  <a:schemeClr val="dk1"/>
                </a:solidFill>
                <a:latin typeface="Calibri"/>
                <a:ea typeface="Calibri"/>
                <a:cs typeface="Calibri"/>
                <a:sym typeface="Calibri"/>
              </a:rPr>
              <a:t>” American Adoptions</a:t>
            </a:r>
            <a:r>
              <a:rPr lang="en-US" sz="1050" b="0" i="0" u="none" strike="noStrike" cap="none">
                <a:solidFill>
                  <a:schemeClr val="dk1"/>
                </a:solidFill>
                <a:latin typeface="Calibri"/>
                <a:ea typeface="Calibri"/>
                <a:cs typeface="Calibri"/>
                <a:sym typeface="Calibri"/>
              </a:rPr>
              <a:t>. n.p., n.d. Web. 8 Feb 2015. &lt;http://www.americanadoptions.com/pregnant/adoption_process&gt;</a:t>
            </a:r>
          </a:p>
          <a:p>
            <a:pPr marL="0" marR="0" lvl="0" indent="0" algn="l" rtl="0">
              <a:spcBef>
                <a:spcPts val="0"/>
              </a:spcBef>
              <a:buSzPct val="25000"/>
              <a:buNone/>
            </a:pPr>
            <a:endParaRPr sz="105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50" b="0" i="0" u="none" strike="noStrike" cap="none">
                <a:solidFill>
                  <a:schemeClr val="dk1"/>
                </a:solidFill>
                <a:latin typeface="Calibri"/>
                <a:ea typeface="Calibri"/>
                <a:cs typeface="Calibri"/>
                <a:sym typeface="Calibri"/>
              </a:rPr>
              <a:t>“”Utah Adoption Act.” Utah Judicial Code Title 78B Chapter 6 Part 1 Sections101-146 . </a:t>
            </a:r>
          </a:p>
        </p:txBody>
      </p:sp>
      <p:sp>
        <p:nvSpPr>
          <p:cNvPr id="270" name="Shape 2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Please share with students your personal experience with adoption.  What personally led you to choose to place/adopt your child?  What was the process like?  What emotions did you experience?  Pictures and other visual aids always help to capture the students attention.  Remember to allow time for students to ask questions.  They are usually pretty curious.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8" name="Shape 2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a:solidFill>
                  <a:schemeClr val="dk1"/>
                </a:solidFill>
                <a:latin typeface="Calibri"/>
                <a:ea typeface="Calibri"/>
                <a:cs typeface="Calibri"/>
                <a:sym typeface="Calibri"/>
              </a:rPr>
              <a:t>Ask the students  “What if you or your girlfriend/partner found yourself experiencing an unplanned pregnancy?  What would your options be?”  Allow students to brainstorm.  After all options have been listed show percentages and ask students which ones match up.  Afterwards show matched statistics.</a:t>
            </a:r>
          </a:p>
          <a:p>
            <a:pPr marL="0" marR="0" lvl="0" indent="0" algn="l" rtl="0">
              <a:spcBef>
                <a:spcPts val="0"/>
              </a:spcBef>
              <a:buSzPct val="25000"/>
              <a:buNone/>
            </a:pPr>
            <a:endParaRPr sz="9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15% result in miscarriage</a:t>
            </a:r>
          </a:p>
          <a:p>
            <a:pPr marL="171450" marR="0" lvl="0" indent="-171450" algn="l" rtl="0">
              <a:spcBef>
                <a:spcPts val="0"/>
              </a:spcBef>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58% choose to parent (Ask students to imagine how different their life would be if they were parenting a child at that time in their life.  What would their child’s life look like?  How would it affect their other relationships?  Their plans for the future?</a:t>
            </a:r>
          </a:p>
          <a:p>
            <a:pPr marL="171450" marR="0" lvl="0" indent="-171450" algn="l" rtl="0">
              <a:spcBef>
                <a:spcPts val="0"/>
              </a:spcBef>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 Only 20% of teen births occurred within marriage.</a:t>
            </a:r>
          </a:p>
          <a:p>
            <a:pPr marL="628650" marR="0" lvl="1" indent="-171450" algn="l" rtl="0">
              <a:spcBef>
                <a:spcPts val="0"/>
              </a:spcBef>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One-third of teenage marriages end in divorce within 5 years, and almost half dissolve within 10 years.</a:t>
            </a:r>
          </a:p>
          <a:p>
            <a:pPr marL="628650" marR="0" lvl="1" indent="-171450" algn="l" rtl="0">
              <a:spcBef>
                <a:spcPts val="0"/>
              </a:spcBef>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Research has shown that childbearing outside of marriage is associated with a </a:t>
            </a:r>
            <a:r>
              <a:rPr lang="en-US" sz="900" b="0" i="0" u="sng" strike="noStrike" cap="none">
                <a:solidFill>
                  <a:schemeClr val="dk1"/>
                </a:solidFill>
                <a:latin typeface="Calibri"/>
                <a:ea typeface="Calibri"/>
                <a:cs typeface="Calibri"/>
                <a:sym typeface="Calibri"/>
              </a:rPr>
              <a:t>decreased likelihood of ever marrying </a:t>
            </a:r>
            <a:r>
              <a:rPr lang="en-US" sz="900" b="0" i="0" u="none" strike="noStrike" cap="none">
                <a:solidFill>
                  <a:schemeClr val="dk1"/>
                </a:solidFill>
                <a:latin typeface="Calibri"/>
                <a:ea typeface="Calibri"/>
                <a:cs typeface="Calibri"/>
                <a:sym typeface="Calibri"/>
              </a:rPr>
              <a:t>and an increased risk of divorce among those who eventually do.</a:t>
            </a:r>
          </a:p>
          <a:p>
            <a:pPr marL="171450" marR="0" lvl="0" indent="-171450" algn="l" rtl="0">
              <a:spcBef>
                <a:spcPts val="0"/>
              </a:spcBef>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1% choose adoption</a:t>
            </a:r>
          </a:p>
          <a:p>
            <a:pPr marL="171450" marR="0" lvl="0" indent="-171450" algn="l" rtl="0">
              <a:spcBef>
                <a:spcPts val="0"/>
              </a:spcBef>
              <a:buClr>
                <a:schemeClr val="dk1"/>
              </a:buClr>
              <a:buSzPct val="100000"/>
              <a:buFont typeface="Arial"/>
              <a:buChar char="•"/>
            </a:pPr>
            <a:r>
              <a:rPr lang="en-US" sz="900" b="0" i="0" u="none" strike="noStrike" cap="none">
                <a:solidFill>
                  <a:schemeClr val="dk1"/>
                </a:solidFill>
                <a:latin typeface="Calibri"/>
                <a:ea typeface="Calibri"/>
                <a:cs typeface="Calibri"/>
                <a:sym typeface="Calibri"/>
              </a:rPr>
              <a:t>26% choose abortion</a:t>
            </a:r>
          </a:p>
          <a:p>
            <a:pPr marL="0" marR="0" lvl="0" indent="0" algn="l" rtl="0">
              <a:spcBef>
                <a:spcPts val="0"/>
              </a:spcBef>
              <a:buSzPct val="25000"/>
              <a:buNone/>
            </a:pPr>
            <a:endParaRPr sz="9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900" b="0" i="0" u="none" strike="noStrike" cap="none">
                <a:solidFill>
                  <a:schemeClr val="dk1"/>
                </a:solidFill>
                <a:latin typeface="Calibri"/>
                <a:ea typeface="Calibri"/>
                <a:cs typeface="Calibri"/>
                <a:sym typeface="Calibri"/>
              </a:rPr>
              <a:t>It is shocking that the adoption numbers are so low.  Part of that is that adoption is not something that is understood or talked about.  We are here today to educate on the realities of adoption and share our own experiences of what a positive choice (made by loving and courageous birth parents)</a:t>
            </a:r>
            <a:r>
              <a:rPr lang="en-US" sz="900" b="0" i="0" u="none" strike="noStrike" cap="none">
                <a:solidFill>
                  <a:schemeClr val="dk1"/>
                </a:solidFill>
                <a:latin typeface="Arial Black"/>
                <a:ea typeface="Arial Black"/>
                <a:cs typeface="Arial Black"/>
                <a:sym typeface="Arial Black"/>
              </a:rPr>
              <a:t> </a:t>
            </a:r>
            <a:r>
              <a:rPr lang="en-US" sz="900" b="0" i="0" u="none" strike="noStrike" cap="none">
                <a:solidFill>
                  <a:schemeClr val="dk1"/>
                </a:solidFill>
                <a:latin typeface="Calibri"/>
                <a:ea typeface="Calibri"/>
                <a:cs typeface="Calibri"/>
                <a:sym typeface="Calibri"/>
              </a:rPr>
              <a:t>adoption can be.  </a:t>
            </a:r>
          </a:p>
          <a:p>
            <a:pPr marL="0" marR="0" lvl="0" indent="0" algn="l" rtl="0">
              <a:spcBef>
                <a:spcPts val="0"/>
              </a:spcBef>
              <a:spcAft>
                <a:spcPts val="0"/>
              </a:spcAft>
              <a:buSzPct val="25000"/>
              <a:buNone/>
            </a:pP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900" b="0" i="0" u="none" strike="noStrike" cap="none">
                <a:solidFill>
                  <a:schemeClr val="dk1"/>
                </a:solidFill>
                <a:latin typeface="Calibri"/>
                <a:ea typeface="Calibri"/>
                <a:cs typeface="Calibri"/>
                <a:sym typeface="Calibri"/>
              </a:rPr>
              <a:t>Reference:</a:t>
            </a:r>
          </a:p>
          <a:p>
            <a:pPr marL="0" marR="0" lvl="0" indent="0" algn="l" rtl="0">
              <a:spcBef>
                <a:spcPts val="0"/>
              </a:spcBef>
              <a:buSzPct val="25000"/>
              <a:buNone/>
            </a:pPr>
            <a:r>
              <a:rPr lang="en-US" sz="900" b="0" i="1" u="none" strike="noStrike" cap="none">
                <a:solidFill>
                  <a:schemeClr val="dk1"/>
                </a:solidFill>
                <a:latin typeface="Calibri"/>
                <a:ea typeface="Calibri"/>
                <a:cs typeface="Calibri"/>
                <a:sym typeface="Calibri"/>
              </a:rPr>
              <a:t>Fast Facts: Teen Pregnancy in the United States</a:t>
            </a:r>
            <a:r>
              <a:rPr lang="en-US" sz="900" b="0" i="0" u="none" strike="noStrike" cap="none">
                <a:solidFill>
                  <a:schemeClr val="dk1"/>
                </a:solidFill>
                <a:latin typeface="Calibri"/>
                <a:ea typeface="Calibri"/>
                <a:cs typeface="Calibri"/>
                <a:sym typeface="Calibri"/>
              </a:rPr>
              <a:t>. The National Campaign to Prevent Teen and Unplanned Pregnancy, 2014. PDF. 7 December 2014. </a:t>
            </a:r>
          </a:p>
          <a:p>
            <a:pPr marL="0" marR="0" lvl="0" indent="0" algn="l" rtl="0">
              <a:spcBef>
                <a:spcPts val="0"/>
              </a:spcBef>
              <a:buSzPct val="25000"/>
              <a:buNone/>
            </a:pPr>
            <a:r>
              <a:rPr lang="en-US" sz="9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900" b="0" i="1" u="none" strike="noStrike" cap="none">
                <a:solidFill>
                  <a:schemeClr val="dk1"/>
                </a:solidFill>
                <a:latin typeface="Calibri"/>
                <a:ea typeface="Calibri"/>
                <a:cs typeface="Calibri"/>
                <a:sym typeface="Calibri"/>
              </a:rPr>
              <a:t>Science Says: The Relationship between Teenage Motherhood and Marriage.</a:t>
            </a:r>
            <a:r>
              <a:rPr lang="en-US" sz="900" b="0" i="0" u="none" strike="noStrike" cap="none">
                <a:solidFill>
                  <a:schemeClr val="dk1"/>
                </a:solidFill>
                <a:latin typeface="Calibri"/>
                <a:ea typeface="Calibri"/>
                <a:cs typeface="Calibri"/>
                <a:sym typeface="Calibri"/>
              </a:rPr>
              <a:t> The National Campaign to Prevent Teen and Unplanned Pregnancy, September 2004. PDF. 12 January 2015.</a:t>
            </a:r>
          </a:p>
        </p:txBody>
      </p:sp>
      <p:sp>
        <p:nvSpPr>
          <p:cNvPr id="173" name="Shape 1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(If birth parent presenters are available be sure to ask for their experiences with this.)</a:t>
            </a:r>
          </a:p>
          <a:p>
            <a:pPr marL="0" marR="0" lvl="0" indent="0" algn="l" rtl="0">
              <a:spcBef>
                <a:spcPts val="0"/>
              </a:spcBef>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Point out the myth that birth parents place their children because they are lazy, selfish or irresponsible.  Their choice is one of love and concern for their child. </a:t>
            </a:r>
          </a:p>
          <a:p>
            <a:pPr marL="0" marR="0" lvl="0" indent="0" algn="l" rtl="0">
              <a:spcBef>
                <a:spcPts val="0"/>
              </a:spcBef>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Common desires for their child include: financial stability, two-parent households, stable home life, education, age/maturity of parents, etc.</a:t>
            </a:r>
          </a:p>
          <a:p>
            <a:pPr marL="0" marR="0" lvl="0" indent="0" algn="l" rtl="0">
              <a:spcBef>
                <a:spcPts val="0"/>
              </a:spcBef>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Placing a baby for adoption isn’t one decision, but rather a series of decisions made over time by an expectant mother. It involves weighing a number of difficult issues that have both immediate and long-term consequences</a:t>
            </a:r>
            <a:r>
              <a:rPr lang="en-US" sz="1000" b="1" i="1" u="sng" strike="noStrike" cap="none">
                <a:solidFill>
                  <a:schemeClr val="dk1"/>
                </a:solidFill>
                <a:latin typeface="Calibri"/>
                <a:ea typeface="Calibri"/>
                <a:cs typeface="Calibri"/>
                <a:sym typeface="Calibri"/>
              </a:rPr>
              <a:t>.</a:t>
            </a:r>
            <a:r>
              <a:rPr lang="en-US" sz="1000" b="0" i="0" u="none" strike="noStrike" cap="none">
                <a:solidFill>
                  <a:schemeClr val="dk1"/>
                </a:solidFill>
                <a:latin typeface="Calibri"/>
                <a:ea typeface="Calibri"/>
                <a:cs typeface="Calibri"/>
                <a:sym typeface="Calibri"/>
              </a:rPr>
              <a:t> </a:t>
            </a:r>
            <a:r>
              <a:rPr lang="en-US" sz="1000" b="0" i="0" u="sng" strike="noStrike" cap="none">
                <a:solidFill>
                  <a:schemeClr val="dk1"/>
                </a:solidFill>
                <a:latin typeface="Calibri"/>
                <a:ea typeface="Calibri"/>
                <a:cs typeface="Calibri"/>
                <a:sym typeface="Calibri"/>
              </a:rPr>
              <a:t>At the end of the day, it involves putting the interests of the expectant mother’s child before her own.</a:t>
            </a:r>
          </a:p>
          <a:p>
            <a:pPr marL="0" marR="0" lvl="0" indent="0" algn="l" rtl="0">
              <a:spcBef>
                <a:spcPts val="0"/>
              </a:spcBef>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Reference:</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Center for Disease Control and Prevention. (April 21, 2011). About Teen Pregnancy. </a:t>
            </a:r>
            <a:r>
              <a:rPr lang="en-US" sz="1000" b="0" i="1" u="none" strike="noStrike" cap="none">
                <a:solidFill>
                  <a:schemeClr val="dk1"/>
                </a:solidFill>
                <a:latin typeface="Calibri"/>
                <a:ea typeface="Calibri"/>
                <a:cs typeface="Calibri"/>
                <a:sym typeface="Calibri"/>
              </a:rPr>
              <a:t>Center for Disease Control and Prevention. </a:t>
            </a:r>
            <a:r>
              <a:rPr lang="en-US" sz="1000" b="0" i="0" u="none" strike="noStrike" cap="none">
                <a:solidFill>
                  <a:schemeClr val="dk1"/>
                </a:solidFill>
                <a:latin typeface="Calibri"/>
                <a:ea typeface="Calibri"/>
                <a:cs typeface="Calibri"/>
                <a:sym typeface="Calibri"/>
              </a:rPr>
              <a:t>Retrieved on August 3, 2011 from http://www.cdc.gov/TeenPregnancy/AboutTeenPreg.htm.</a:t>
            </a:r>
          </a:p>
          <a:p>
            <a:pPr marL="0" marR="0" lvl="0" indent="0" algn="l" rtl="0">
              <a:spcBef>
                <a:spcPts val="0"/>
              </a:spcBef>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National Council for Adoption. (2011). </a:t>
            </a:r>
            <a:r>
              <a:rPr lang="en-US" sz="1000" b="0" i="1" u="none" strike="noStrike" cap="none">
                <a:solidFill>
                  <a:schemeClr val="dk1"/>
                </a:solidFill>
                <a:latin typeface="Calibri"/>
                <a:ea typeface="Calibri"/>
                <a:cs typeface="Calibri"/>
                <a:sym typeface="Calibri"/>
              </a:rPr>
              <a:t>Adoption Factbook V: The most comprehensive source for adoption statistics nationwide. </a:t>
            </a:r>
            <a:r>
              <a:rPr lang="en-US" sz="1000" b="0" i="0" u="none" strike="noStrike" cap="none">
                <a:solidFill>
                  <a:schemeClr val="dk1"/>
                </a:solidFill>
                <a:latin typeface="Calibri"/>
                <a:ea typeface="Calibri"/>
                <a:cs typeface="Calibri"/>
                <a:sym typeface="Calibri"/>
              </a:rPr>
              <a:t>Baltimore: National Council for Adoption.</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Smart, Tiffany. “The Decision That Wasn’t Made Lightly: Why I Chose Adoption.” adoption.com. n.p. 23 July 2014. Web. 8 February 2015. &lt;http://adoption.com/decision-wasnt-made-lightly/&gt;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Photo credit: Terra Cooper Photography</a:t>
            </a: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Read each of the following and ask students whether they think it is a myth or a reality about birth parents (Hint: they are all myths).  You can also ask students what they know or think they know about birth parents and see how it stacks up as a myth or reality.  If birth parent presenters are available be sure to ask them to weigh in on these and other misconceptions people have about them and how those make them feel.</a:t>
            </a:r>
          </a:p>
          <a:p>
            <a:pPr marL="0" marR="0" lvl="0" indent="0" algn="l" rtl="0">
              <a:lnSpc>
                <a:spcPct val="100000"/>
              </a:lnSpc>
              <a:spcBef>
                <a:spcPts val="0"/>
              </a:spcBef>
              <a:spcAft>
                <a:spcPts val="0"/>
              </a:spcAft>
              <a:buClr>
                <a:schemeClr val="dk1"/>
              </a:buClr>
              <a:buSzPct val="25000"/>
              <a:buFont typeface="Calibri"/>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Myth: Birth parents don’t love or want their children.</a:t>
            </a:r>
          </a:p>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Reality: Placing a child for adoption is the ultimate act of love for a mother.  It shows that she wants to give the child a better life than she is equipped to give.</a:t>
            </a:r>
          </a:p>
          <a:p>
            <a:pPr marL="0" marR="0" lvl="0" indent="0" algn="l" rtl="0">
              <a:lnSpc>
                <a:spcPct val="100000"/>
              </a:lnSpc>
              <a:spcBef>
                <a:spcPts val="0"/>
              </a:spcBef>
              <a:spcAft>
                <a:spcPts val="0"/>
              </a:spcAft>
              <a:buClr>
                <a:schemeClr val="dk1"/>
              </a:buClr>
              <a:buSzPct val="25000"/>
              <a:buFont typeface="Calibri"/>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Myth: Birth moms are frequently teen moms.</a:t>
            </a:r>
          </a:p>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Reality: Expectant mothers come from a variety of backgrounds, some are in their 20s or older and many already have a child they are raising.</a:t>
            </a:r>
          </a:p>
          <a:p>
            <a:pPr marL="0" marR="0" lvl="0" indent="0" algn="l" rtl="0">
              <a:lnSpc>
                <a:spcPct val="100000"/>
              </a:lnSpc>
              <a:spcBef>
                <a:spcPts val="0"/>
              </a:spcBef>
              <a:spcAft>
                <a:spcPts val="0"/>
              </a:spcAft>
              <a:buClr>
                <a:schemeClr val="dk1"/>
              </a:buClr>
              <a:buSzPct val="25000"/>
              <a:buFont typeface="Calibri"/>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Myth: Birth parents would have been unsuitable parents.</a:t>
            </a:r>
          </a:p>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Reality: Simply deciding to place a child for adoption is a mark of a great mother (parent) looking to give her child the best life possible.</a:t>
            </a:r>
          </a:p>
          <a:p>
            <a:pPr marL="0" marR="0" lvl="0" indent="0" algn="l" rtl="0">
              <a:lnSpc>
                <a:spcPct val="100000"/>
              </a:lnSpc>
              <a:spcBef>
                <a:spcPts val="0"/>
              </a:spcBef>
              <a:spcAft>
                <a:spcPts val="0"/>
              </a:spcAft>
              <a:buClr>
                <a:schemeClr val="dk1"/>
              </a:buClr>
              <a:buSzPct val="25000"/>
              <a:buFont typeface="Calibri"/>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Myth:  Adoption is the easy way out for birth parents.</a:t>
            </a:r>
          </a:p>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Reality: The decision to place a child for adoption is not an easy one to make and can be very emotional  for both birth parents.</a:t>
            </a:r>
          </a:p>
          <a:p>
            <a:pPr marL="0" marR="0" lvl="0" indent="0" algn="l" rtl="0">
              <a:lnSpc>
                <a:spcPct val="100000"/>
              </a:lnSpc>
              <a:spcBef>
                <a:spcPts val="0"/>
              </a:spcBef>
              <a:spcAft>
                <a:spcPts val="0"/>
              </a:spcAft>
              <a:buClr>
                <a:schemeClr val="dk1"/>
              </a:buClr>
              <a:buSzPct val="25000"/>
              <a:buFont typeface="Calibri"/>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Myth: Birth parents move on and forget about their children after the adoption.</a:t>
            </a:r>
          </a:p>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Reality:  Most birth mothers will think of their placed child often, if not daily, and today many birth parents maintain contact with the child and his or her adoptive family long after placement.</a:t>
            </a:r>
          </a:p>
          <a:p>
            <a:pPr marL="0" marR="0" lvl="0" indent="0" algn="l" rtl="0">
              <a:lnSpc>
                <a:spcPct val="100000"/>
              </a:lnSpc>
              <a:spcBef>
                <a:spcPts val="0"/>
              </a:spcBef>
              <a:spcAft>
                <a:spcPts val="0"/>
              </a:spcAft>
              <a:buClr>
                <a:schemeClr val="dk1"/>
              </a:buClr>
              <a:buSzPct val="25000"/>
              <a:buFont typeface="Calibri"/>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Myth: Birth parents can someday come back and reclaim their child.  </a:t>
            </a:r>
          </a:p>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Reality: Adoption is a permanent choice and birth parents understand that. They want a stable and loving forever family for their child. It is not a decision that is taken lightly. </a:t>
            </a:r>
          </a:p>
          <a:p>
            <a:pPr marL="0" marR="0" lvl="0" indent="0" algn="l" rtl="0">
              <a:lnSpc>
                <a:spcPct val="100000"/>
              </a:lnSpc>
              <a:spcBef>
                <a:spcPts val="0"/>
              </a:spcBef>
              <a:spcAft>
                <a:spcPts val="0"/>
              </a:spcAft>
              <a:buClr>
                <a:schemeClr val="dk1"/>
              </a:buClr>
              <a:buSzPct val="25000"/>
              <a:buFont typeface="Calibri"/>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Reference:</a:t>
            </a:r>
          </a:p>
          <a:p>
            <a:pPr marL="0" marR="0" lvl="0" indent="0" algn="l" rtl="0">
              <a:spcBef>
                <a:spcPts val="0"/>
              </a:spcBef>
              <a:buSzPct val="25000"/>
              <a:buNone/>
            </a:pPr>
            <a:r>
              <a:rPr lang="en-US" sz="800" b="0" i="1" u="none" strike="noStrike" cap="none">
                <a:solidFill>
                  <a:schemeClr val="dk1"/>
                </a:solidFill>
                <a:latin typeface="Calibri"/>
                <a:ea typeface="Calibri"/>
                <a:cs typeface="Calibri"/>
                <a:sym typeface="Calibri"/>
              </a:rPr>
              <a:t>Adoption 101: Birth Mom Myths and Realities [Infographic].</a:t>
            </a:r>
            <a:r>
              <a:rPr lang="en-US" sz="800" b="0" i="0" u="none" strike="noStrike" cap="none">
                <a:solidFill>
                  <a:schemeClr val="dk1"/>
                </a:solidFill>
                <a:latin typeface="Calibri"/>
                <a:ea typeface="Calibri"/>
                <a:cs typeface="Calibri"/>
                <a:sym typeface="Calibri"/>
              </a:rPr>
              <a:t> 2014. American Adoptions. Web. 12 January 2015. &lt;http://blog.americanadoptions.com/birth-mom-myths-realities/&gt;</a:t>
            </a:r>
          </a:p>
          <a:p>
            <a:pPr marL="0" marR="0" lvl="0" indent="0" algn="l" rtl="0">
              <a:spcBef>
                <a:spcPts val="0"/>
              </a:spcBef>
              <a:buSzPct val="25000"/>
              <a:buNone/>
            </a:pPr>
            <a:endParaRPr sz="900" b="0" i="0" u="none" strike="noStrike" cap="none">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Birth parents are looking to provide the best life possible for their children. Make it clear that by sharing these numbers we are not trying to imply that one choice (to parent or place) is better than another.  It is very possible to be a successful teen parent.  However, there are serious challenges.  The knowledge of these challenges is what leads many birth parents to choose adoption, to provide the best life possible for their child.</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Additional facts to share:</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000" b="0" i="0" u="none" strike="noStrike" cap="none">
                <a:solidFill>
                  <a:schemeClr val="dk1"/>
                </a:solidFill>
                <a:latin typeface="Calibri"/>
                <a:ea typeface="Calibri"/>
                <a:cs typeface="Calibri"/>
                <a:sym typeface="Calibri"/>
              </a:rPr>
              <a:t>Children of teen parents are more likely too…</a:t>
            </a:r>
          </a:p>
          <a:p>
            <a:pPr marL="171450" marR="0" lvl="0" indent="-171450" algn="l" rtl="0">
              <a:lnSpc>
                <a:spcPct val="100000"/>
              </a:lnSpc>
              <a:spcBef>
                <a:spcPts val="0"/>
              </a:spcBef>
              <a:spcAft>
                <a:spcPts val="0"/>
              </a:spcAft>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Live in poverty (80% of young teenage moms end up in poverty and on welfare)</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Have lower school achievement</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Drop out of high school</a:t>
            </a:r>
          </a:p>
          <a:p>
            <a:pPr marL="171450" marR="0" lvl="0" indent="-171450" algn="l" rtl="0">
              <a:spcBef>
                <a:spcPts val="0"/>
              </a:spcBef>
              <a:spcAft>
                <a:spcPts val="0"/>
              </a:spcAft>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Have more health problems</a:t>
            </a:r>
          </a:p>
          <a:p>
            <a:pPr marL="171450" marR="0" lvl="0" indent="-171450" algn="l" rtl="0">
              <a:lnSpc>
                <a:spcPct val="100000"/>
              </a:lnSpc>
              <a:spcBef>
                <a:spcPts val="0"/>
              </a:spcBef>
              <a:spcAft>
                <a:spcPts val="0"/>
              </a:spcAft>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Have trouble with the law during adolescence (The sons of young teenage moms are 2.7 times more likely to end up in prison than sons born to girls who did not bear children until they were at least 20.)</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Face unemployment as adults</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Become teen parents themselves (Daughters of teen mothers are also 22% more likely to become teen mothers)  </a:t>
            </a:r>
          </a:p>
          <a:p>
            <a:pPr marL="0" marR="0" lvl="0" indent="0" algn="l" rtl="0">
              <a:spcBef>
                <a:spcPts val="0"/>
              </a:spcBef>
              <a:spcAft>
                <a:spcPts val="0"/>
              </a:spcAft>
              <a:buSzPct val="25000"/>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Reference:</a:t>
            </a: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National Council for Adoption. (2011). </a:t>
            </a:r>
            <a:r>
              <a:rPr lang="en-US" sz="1000" b="0" i="1" u="none" strike="noStrike" cap="none">
                <a:solidFill>
                  <a:schemeClr val="dk1"/>
                </a:solidFill>
                <a:latin typeface="Calibri"/>
                <a:ea typeface="Calibri"/>
                <a:cs typeface="Calibri"/>
                <a:sym typeface="Calibri"/>
              </a:rPr>
              <a:t>Adoption Factbook V: The most comprehensive source for adoption statistics nationwide. </a:t>
            </a:r>
            <a:r>
              <a:rPr lang="en-US" sz="1000" b="0" i="0" u="none" strike="noStrike" cap="none">
                <a:solidFill>
                  <a:schemeClr val="dk1"/>
                </a:solidFill>
                <a:latin typeface="Calibri"/>
                <a:ea typeface="Calibri"/>
                <a:cs typeface="Calibri"/>
                <a:sym typeface="Calibri"/>
              </a:rPr>
              <a:t>Baltimore: National Council for Adoption.</a:t>
            </a:r>
          </a:p>
          <a:p>
            <a:pPr marL="0" marR="0" lvl="0" indent="0" algn="l" rtl="0">
              <a:spcBef>
                <a:spcPts val="0"/>
              </a:spcBef>
              <a:spcAft>
                <a:spcPts val="0"/>
              </a:spcAft>
              <a:buSzPct val="25000"/>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Johnson, Ryan. “The Reality of Being a Teen Mom (Infographic).”  </a:t>
            </a:r>
            <a:r>
              <a:rPr lang="en-US" sz="1000" b="0" i="1" u="none" strike="noStrike" cap="none">
                <a:solidFill>
                  <a:schemeClr val="dk1"/>
                </a:solidFill>
                <a:latin typeface="Calibri"/>
                <a:ea typeface="Calibri"/>
                <a:cs typeface="Calibri"/>
                <a:sym typeface="Calibri"/>
              </a:rPr>
              <a:t>TLC Parentables</a:t>
            </a:r>
            <a:r>
              <a:rPr lang="en-US" sz="1000" b="0" i="0" u="none" strike="noStrike" cap="none">
                <a:solidFill>
                  <a:schemeClr val="dk1"/>
                </a:solidFill>
                <a:latin typeface="Calibri"/>
                <a:ea typeface="Calibri"/>
                <a:cs typeface="Calibri"/>
                <a:sym typeface="Calibri"/>
              </a:rPr>
              <a:t>. 28 June 2011. Web. 7 Dec. 2014. &lt;http://parentables.howstuffworks.com/family-matters/reality-being-teen-mom.html&gt;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Reference:</a:t>
            </a: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Johnson, Ryan. “The Reality of Being a Teen Mom (Infographic).”  </a:t>
            </a:r>
            <a:r>
              <a:rPr lang="en-US" sz="1000" b="0" i="1" u="none" strike="noStrike" cap="none">
                <a:solidFill>
                  <a:schemeClr val="dk1"/>
                </a:solidFill>
                <a:latin typeface="Calibri"/>
                <a:ea typeface="Calibri"/>
                <a:cs typeface="Calibri"/>
                <a:sym typeface="Calibri"/>
              </a:rPr>
              <a:t>TLC Parentables</a:t>
            </a:r>
            <a:r>
              <a:rPr lang="en-US" sz="1000" b="0" i="0" u="none" strike="noStrike" cap="none">
                <a:solidFill>
                  <a:schemeClr val="dk1"/>
                </a:solidFill>
                <a:latin typeface="Calibri"/>
                <a:ea typeface="Calibri"/>
                <a:cs typeface="Calibri"/>
                <a:sym typeface="Calibri"/>
              </a:rPr>
              <a:t>. 28 June 2011. Web. 7 Dec. 2014. &lt;http://parentables.howstuffworks.com/family-matters/reality-being-teen-mom.html&gt;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“Why It Matters.  Making the Case: For Wanted and Welcomed Pregnancy.” The National Campaign to Prevent Teen and Unplanned Pregnancy. n.d.  Web. 6 March 2015. &lt;http://thenationalcampaign.org/why-it-matters&gt;</a:t>
            </a: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Reference:</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Center for Disease Control and Prevention. (April 21, 2011). About Teen Pregnancy. </a:t>
            </a:r>
            <a:r>
              <a:rPr lang="en-US" sz="1200" b="0" i="1" u="none" strike="noStrike" cap="none">
                <a:solidFill>
                  <a:schemeClr val="dk1"/>
                </a:solidFill>
                <a:latin typeface="Calibri"/>
                <a:ea typeface="Calibri"/>
                <a:cs typeface="Calibri"/>
                <a:sym typeface="Calibri"/>
              </a:rPr>
              <a:t>Center for Disease Control and Prevention. </a:t>
            </a:r>
            <a:r>
              <a:rPr lang="en-US" sz="1200" b="0" i="0" u="none" strike="noStrike" cap="none">
                <a:solidFill>
                  <a:schemeClr val="dk1"/>
                </a:solidFill>
                <a:latin typeface="Calibri"/>
                <a:ea typeface="Calibri"/>
                <a:cs typeface="Calibri"/>
                <a:sym typeface="Calibri"/>
              </a:rPr>
              <a:t>Retrieved on August 3, 2011 from http://www.cdc.gov/TeenPregnancy/AboutTeenPreg.htm.</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National Council for Adoption. (2011). </a:t>
            </a:r>
            <a:r>
              <a:rPr lang="en-US" sz="1200" b="0" i="1" u="none" strike="noStrike" cap="none">
                <a:solidFill>
                  <a:schemeClr val="dk1"/>
                </a:solidFill>
                <a:latin typeface="Calibri"/>
                <a:ea typeface="Calibri"/>
                <a:cs typeface="Calibri"/>
                <a:sym typeface="Calibri"/>
              </a:rPr>
              <a:t>Adoption Factbook V: The most comprehensive source for adoption statistics nationwide. </a:t>
            </a:r>
            <a:r>
              <a:rPr lang="en-US" sz="1200" b="0" i="0" u="none" strike="noStrike" cap="none">
                <a:solidFill>
                  <a:schemeClr val="dk1"/>
                </a:solidFill>
                <a:latin typeface="Calibri"/>
                <a:ea typeface="Calibri"/>
                <a:cs typeface="Calibri"/>
                <a:sym typeface="Calibri"/>
              </a:rPr>
              <a:t>Baltimore: National Council for Adoption.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Can an adopted child be successful?  Of course!!</a:t>
            </a:r>
          </a:p>
          <a:p>
            <a:pPr marL="0" marR="0" lvl="0" indent="0" algn="l" rtl="0">
              <a:spcBef>
                <a:spcPts val="0"/>
              </a:spcBef>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Some famous adoptees:</a:t>
            </a:r>
          </a:p>
          <a:p>
            <a:pPr marL="0" marR="0" lvl="0" indent="0" algn="l" rtl="0">
              <a:spcBef>
                <a:spcPts val="0"/>
              </a:spcBef>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Dave Thomas (Founder of Wendy’s)</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Maya Angelou (Celebrated author and poet)</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Steve Jobs (Founder of Apple)</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Dante Culpepper (NFL player with the Vikings)</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Faith Hill &amp; Tim McGraw (Country Music Artists)</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Nelso Mandela (Nobel Peace Prize Winner)</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Nancy Reagan (Former First Lady)</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Bill Clinton (42</a:t>
            </a:r>
            <a:r>
              <a:rPr lang="en-US" sz="1000" b="0" i="0" u="none" strike="noStrike" cap="none" baseline="30000">
                <a:solidFill>
                  <a:schemeClr val="dk1"/>
                </a:solidFill>
                <a:latin typeface="Calibri"/>
                <a:ea typeface="Calibri"/>
                <a:cs typeface="Calibri"/>
                <a:sym typeface="Calibri"/>
              </a:rPr>
              <a:t>nd</a:t>
            </a:r>
            <a:r>
              <a:rPr lang="en-US" sz="1000" b="0" i="0" u="none" strike="noStrike" cap="none">
                <a:solidFill>
                  <a:schemeClr val="dk1"/>
                </a:solidFill>
                <a:latin typeface="Calibri"/>
                <a:ea typeface="Calibri"/>
                <a:cs typeface="Calibri"/>
                <a:sym typeface="Calibri"/>
              </a:rPr>
              <a:t> President of the United States)</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Eleanor Roosevelt (Former First Lady)</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Clark Kent</a:t>
            </a:r>
          </a:p>
          <a:p>
            <a:pPr marL="0" marR="0" lvl="0" indent="0" algn="l" rtl="0">
              <a:spcBef>
                <a:spcPts val="0"/>
              </a:spcBef>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Some other famous adoptees not shown:</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John Lennon (Musician)</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Kristen Chenoweth (Singer &amp; Actress)</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Babe Ruth (Baseball Player)</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Michael Bay (Movie Director)</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Jamie Foxx (Actor)</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Nicole Richie (Actress/Reality Star)</a:t>
            </a:r>
          </a:p>
          <a:p>
            <a:pPr marL="0" marR="0" lvl="0" indent="0" algn="l" rtl="0">
              <a:spcBef>
                <a:spcPts val="0"/>
              </a:spcBef>
              <a:buClr>
                <a:schemeClr val="dk1"/>
              </a:buClr>
              <a:buSzPct val="25000"/>
              <a:buFont typeface="Calibri"/>
              <a:buNone/>
            </a:pPr>
            <a:r>
              <a:rPr lang="en-US" sz="1000" b="0" i="0" u="none" strike="noStrike" cap="none">
                <a:solidFill>
                  <a:schemeClr val="dk1"/>
                </a:solidFill>
                <a:latin typeface="Calibri"/>
                <a:ea typeface="Calibri"/>
                <a:cs typeface="Calibri"/>
                <a:sym typeface="Calibri"/>
              </a:rPr>
              <a:t>And many, many more…</a:t>
            </a:r>
          </a:p>
          <a:p>
            <a:pPr marL="0" marR="0" lvl="0" indent="0" algn="l" rtl="0">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Reference:</a:t>
            </a:r>
          </a:p>
          <a:p>
            <a:pPr marL="0" marR="0" lvl="0" indent="0" algn="l" rtl="0">
              <a:spcBef>
                <a:spcPts val="0"/>
              </a:spcBef>
              <a:buClr>
                <a:schemeClr val="dk1"/>
              </a:buClr>
              <a:buSzPct val="25000"/>
              <a:buFont typeface="Calibri"/>
              <a:buNone/>
            </a:pPr>
            <a:r>
              <a:rPr lang="en-US" sz="1000" b="0" i="1" u="none" strike="noStrike" cap="none">
                <a:solidFill>
                  <a:schemeClr val="dk1"/>
                </a:solidFill>
                <a:latin typeface="Calibri"/>
                <a:ea typeface="Calibri"/>
                <a:cs typeface="Calibri"/>
                <a:sym typeface="Calibri"/>
              </a:rPr>
              <a:t>Celebrity Adoption [Infographic]</a:t>
            </a:r>
            <a:r>
              <a:rPr lang="en-US" sz="1000" b="0" i="0" u="none" strike="noStrike" cap="none">
                <a:solidFill>
                  <a:schemeClr val="dk1"/>
                </a:solidFill>
                <a:latin typeface="Calibri"/>
                <a:ea typeface="Calibri"/>
                <a:cs typeface="Calibri"/>
                <a:sym typeface="Calibri"/>
              </a:rPr>
              <a:t>. 2014. American Adoptions. Web. 9 Dec. 2014. &lt;http://blog.americanadoptions.com/famous-adoptees-infographic/&gt;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2"/>
        </a:solidFill>
        <a:effectLst/>
      </p:bgPr>
    </p:bg>
    <p:spTree>
      <p:nvGrpSpPr>
        <p:cNvPr id="1" name="Shape 24"/>
        <p:cNvGrpSpPr/>
        <p:nvPr/>
      </p:nvGrpSpPr>
      <p:grpSpPr>
        <a:xfrm>
          <a:off x="0" y="0"/>
          <a:ext cx="0" cy="0"/>
          <a:chOff x="0" y="0"/>
          <a:chExt cx="0" cy="0"/>
        </a:xfrm>
      </p:grpSpPr>
      <p:sp>
        <p:nvSpPr>
          <p:cNvPr id="25" name="Shape 25"/>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6" name="Shape 26"/>
          <p:cNvSpPr/>
          <p:nvPr/>
        </p:nvSpPr>
        <p:spPr>
          <a:xfrm>
            <a:off x="8991600" y="3047"/>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7" name="Shape 27"/>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8" name="Shape 28"/>
          <p:cNvSpPr/>
          <p:nvPr/>
        </p:nvSpPr>
        <p:spPr>
          <a:xfrm>
            <a:off x="0" y="0"/>
            <a:ext cx="9144000" cy="25145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9" name="Shape 29"/>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30" name="Shape 30"/>
          <p:cNvSpPr txBox="1">
            <a:spLocks noGrp="1"/>
          </p:cNvSpPr>
          <p:nvPr>
            <p:ph type="subTitle" idx="1"/>
          </p:nvPr>
        </p:nvSpPr>
        <p:spPr>
          <a:xfrm>
            <a:off x="1371600" y="2819400"/>
            <a:ext cx="6400799" cy="1752600"/>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Georgia"/>
                <a:ea typeface="Georgia"/>
                <a:cs typeface="Georgia"/>
                <a:sym typeface="Georgia"/>
              </a:defRPr>
            </a:lvl1pPr>
            <a:lvl2pPr marL="457200" marR="0" lvl="1" indent="0" algn="ctr" rtl="0">
              <a:spcBef>
                <a:spcPts val="440"/>
              </a:spcBef>
              <a:buClr>
                <a:schemeClr val="accent2"/>
              </a:buClr>
              <a:buFont typeface="Noto Sans Symbols"/>
              <a:buNone/>
              <a:defRPr sz="2200" b="0" i="0" u="none" strike="noStrike" cap="none">
                <a:solidFill>
                  <a:schemeClr val="dk2"/>
                </a:solidFill>
                <a:latin typeface="Georgia"/>
                <a:ea typeface="Georgia"/>
                <a:cs typeface="Georgia"/>
                <a:sym typeface="Georgia"/>
              </a:defRPr>
            </a:lvl2pPr>
            <a:lvl3pPr marL="914400" marR="0" lvl="2" indent="0" algn="ctr" rtl="0">
              <a:spcBef>
                <a:spcPts val="400"/>
              </a:spcBef>
              <a:buClr>
                <a:schemeClr val="accent3"/>
              </a:buClr>
              <a:buFont typeface="Noto Sans Symbols"/>
              <a:buNone/>
              <a:defRPr sz="2000" b="0" i="0" u="none" strike="noStrike" cap="none">
                <a:solidFill>
                  <a:schemeClr val="dk1"/>
                </a:solidFill>
                <a:latin typeface="Georgia"/>
                <a:ea typeface="Georgia"/>
                <a:cs typeface="Georgia"/>
                <a:sym typeface="Georgia"/>
              </a:defRPr>
            </a:lvl3pPr>
            <a:lvl4pPr marL="1371600" marR="0" lvl="3" indent="0" algn="ctr" rtl="0">
              <a:spcBef>
                <a:spcPts val="400"/>
              </a:spcBef>
              <a:buClr>
                <a:schemeClr val="accent4"/>
              </a:buClr>
              <a:buFont typeface="Noto Sans Symbols"/>
              <a:buNone/>
              <a:defRPr sz="2000" b="0" i="0" u="none" strike="noStrike" cap="none">
                <a:solidFill>
                  <a:schemeClr val="dk2"/>
                </a:solidFill>
                <a:latin typeface="Georgia"/>
                <a:ea typeface="Georgia"/>
                <a:cs typeface="Georgia"/>
                <a:sym typeface="Georgia"/>
              </a:defRPr>
            </a:lvl4pPr>
            <a:lvl5pPr marL="1828800" marR="0" lvl="4" indent="0" algn="ctr" rtl="0">
              <a:spcBef>
                <a:spcPts val="360"/>
              </a:spcBef>
              <a:buClr>
                <a:schemeClr val="accent5"/>
              </a:buClr>
              <a:buFont typeface="Georgia"/>
              <a:buNone/>
              <a:defRPr sz="1800" b="0" i="0" u="none" strike="noStrike" cap="none">
                <a:solidFill>
                  <a:schemeClr val="dk1"/>
                </a:solidFill>
                <a:latin typeface="Georgia"/>
                <a:ea typeface="Georgia"/>
                <a:cs typeface="Georgia"/>
                <a:sym typeface="Georgia"/>
              </a:defRPr>
            </a:lvl5pPr>
            <a:lvl6pPr marL="2286000" marR="0" lvl="5" indent="0" algn="ctr" rtl="0">
              <a:spcBef>
                <a:spcPts val="360"/>
              </a:spcBef>
              <a:buClr>
                <a:schemeClr val="accent6"/>
              </a:buClr>
              <a:buFont typeface="Noto Sans Symbols"/>
              <a:buNone/>
              <a:defRPr sz="1800" b="0" i="0" u="none" strike="noStrike" cap="none">
                <a:solidFill>
                  <a:schemeClr val="dk1"/>
                </a:solidFill>
                <a:latin typeface="Georgia"/>
                <a:ea typeface="Georgia"/>
                <a:cs typeface="Georgia"/>
                <a:sym typeface="Georgia"/>
              </a:defRPr>
            </a:lvl6pPr>
            <a:lvl7pPr marL="2743200" marR="0" lvl="6" indent="0" algn="ctr" rtl="0">
              <a:spcBef>
                <a:spcPts val="320"/>
              </a:spcBef>
              <a:buClr>
                <a:srgbClr val="B75640"/>
              </a:buClr>
              <a:buFont typeface="Georgia"/>
              <a:buNone/>
              <a:defRPr sz="1600" b="0" i="0" u="none" strike="noStrike" cap="none">
                <a:solidFill>
                  <a:schemeClr val="dk1"/>
                </a:solidFill>
                <a:latin typeface="Georgia"/>
                <a:ea typeface="Georgia"/>
                <a:cs typeface="Georgia"/>
                <a:sym typeface="Georgia"/>
              </a:defRPr>
            </a:lvl7pPr>
            <a:lvl8pPr marL="3200400" marR="0" lvl="7" indent="0" algn="ctr" rtl="0">
              <a:spcBef>
                <a:spcPts val="320"/>
              </a:spcBef>
              <a:buClr>
                <a:srgbClr val="7A6B62"/>
              </a:buClr>
              <a:buFont typeface="Georgia"/>
              <a:buNone/>
              <a:defRPr sz="1600" b="0" i="0" u="none" strike="noStrike" cap="none">
                <a:solidFill>
                  <a:schemeClr val="dk1"/>
                </a:solidFill>
                <a:latin typeface="Georgia"/>
                <a:ea typeface="Georgia"/>
                <a:cs typeface="Georgia"/>
                <a:sym typeface="Georgia"/>
              </a:defRPr>
            </a:lvl8pPr>
            <a:lvl9pPr marL="3657600" marR="0" lvl="8" indent="0" algn="ctr" rtl="0">
              <a:spcBef>
                <a:spcPts val="280"/>
              </a:spcBef>
              <a:buClr>
                <a:srgbClr val="B29D00"/>
              </a:buClr>
              <a:buFont typeface="Georgia"/>
              <a:buNone/>
              <a:defRPr sz="1400" b="0" i="0" u="none" strike="noStrike" cap="none">
                <a:solidFill>
                  <a:schemeClr val="dk1"/>
                </a:solidFill>
                <a:latin typeface="Georgia"/>
                <a:ea typeface="Georgia"/>
                <a:cs typeface="Georgia"/>
                <a:sym typeface="Georgia"/>
              </a:defRPr>
            </a:lvl9pPr>
          </a:lstStyle>
          <a:p>
            <a:endParaRPr/>
          </a:p>
        </p:txBody>
      </p:sp>
      <p:sp>
        <p:nvSpPr>
          <p:cNvPr id="31" name="Shape 31"/>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32" name="Shape 32"/>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33" name="Shape 33"/>
          <p:cNvCxnSpPr/>
          <p:nvPr/>
        </p:nvCxnSpPr>
        <p:spPr>
          <a:xfrm>
            <a:off x="155447" y="2420111"/>
            <a:ext cx="8833103" cy="0"/>
          </a:xfrm>
          <a:prstGeom prst="straightConnector1">
            <a:avLst/>
          </a:prstGeom>
          <a:noFill/>
          <a:ln w="11425" cap="flat" cmpd="sng">
            <a:solidFill>
              <a:srgbClr val="7A9798"/>
            </a:solidFill>
            <a:prstDash val="dash"/>
            <a:round/>
            <a:headEnd type="none" w="med" len="med"/>
            <a:tailEnd type="none" w="med" len="med"/>
          </a:ln>
        </p:spPr>
      </p:cxnSp>
      <p:sp>
        <p:nvSpPr>
          <p:cNvPr id="34" name="Shape 34"/>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35" name="Shape 35"/>
          <p:cNvSpPr/>
          <p:nvPr/>
        </p:nvSpPr>
        <p:spPr>
          <a:xfrm>
            <a:off x="4267200" y="2115311"/>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36" name="Shape 36"/>
          <p:cNvSpPr/>
          <p:nvPr/>
        </p:nvSpPr>
        <p:spPr>
          <a:xfrm>
            <a:off x="4361687" y="220980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37" name="Shape 37"/>
          <p:cNvSpPr txBox="1">
            <a:spLocks noGrp="1"/>
          </p:cNvSpPr>
          <p:nvPr>
            <p:ph type="sldNum" idx="12"/>
          </p:nvPr>
        </p:nvSpPr>
        <p:spPr>
          <a:xfrm>
            <a:off x="4343400" y="219945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38" name="Shape 38"/>
          <p:cNvSpPr txBox="1">
            <a:spLocks noGrp="1"/>
          </p:cNvSpPr>
          <p:nvPr>
            <p:ph type="ctrTitle"/>
          </p:nvPr>
        </p:nvSpPr>
        <p:spPr>
          <a:xfrm>
            <a:off x="685800" y="381000"/>
            <a:ext cx="7772400" cy="1752600"/>
          </a:xfrm>
          <a:prstGeom prst="rect">
            <a:avLst/>
          </a:prstGeom>
          <a:noFill/>
          <a:ln>
            <a:noFill/>
          </a:ln>
        </p:spPr>
        <p:txBody>
          <a:bodyPr lIns="91425" tIns="91425" rIns="91425" bIns="91425" anchor="b" anchorCtr="0"/>
          <a:lstStyle>
            <a:lvl1pPr marL="0" marR="0" lvl="0" indent="0" algn="ctr" rtl="0">
              <a:spcBef>
                <a:spcPts val="0"/>
              </a:spcBef>
              <a:buClr>
                <a:schemeClr val="accent1"/>
              </a:buClr>
              <a:buFont typeface="Georgia"/>
              <a:buNone/>
              <a:defRPr sz="4200" b="0"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8"/>
        <p:cNvGrpSpPr/>
        <p:nvPr/>
      </p:nvGrpSpPr>
      <p:grpSpPr>
        <a:xfrm>
          <a:off x="0" y="0"/>
          <a:ext cx="0" cy="0"/>
          <a:chOff x="0" y="0"/>
          <a:chExt cx="0" cy="0"/>
        </a:xfrm>
      </p:grpSpPr>
      <p:cxnSp>
        <p:nvCxnSpPr>
          <p:cNvPr id="139" name="Shape 139"/>
          <p:cNvCxnSpPr/>
          <p:nvPr/>
        </p:nvCxnSpPr>
        <p:spPr>
          <a:xfrm>
            <a:off x="152400" y="533400"/>
            <a:ext cx="8833103" cy="0"/>
          </a:xfrm>
          <a:prstGeom prst="straightConnector1">
            <a:avLst/>
          </a:prstGeom>
          <a:noFill/>
          <a:ln w="11425" cap="flat" cmpd="sng">
            <a:solidFill>
              <a:srgbClr val="7A9798"/>
            </a:solidFill>
            <a:prstDash val="dash"/>
            <a:round/>
            <a:headEnd type="none" w="med" len="med"/>
            <a:tailEnd type="none" w="med" len="med"/>
          </a:ln>
        </p:spPr>
      </p:cxnSp>
      <p:sp>
        <p:nvSpPr>
          <p:cNvPr id="140" name="Shape 140"/>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1" name="Shape 141"/>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2" name="Shape 142"/>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3" name="Shape 143"/>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4" name="Shape 144"/>
          <p:cNvSpPr/>
          <p:nvPr/>
        </p:nvSpPr>
        <p:spPr>
          <a:xfrm>
            <a:off x="152400" y="152400"/>
            <a:ext cx="8833103" cy="30175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5" name="Shape 145"/>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46" name="Shape 146"/>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7" name="Shape 147"/>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48" name="Shape 148"/>
          <p:cNvSpPr/>
          <p:nvPr/>
        </p:nvSpPr>
        <p:spPr>
          <a:xfrm>
            <a:off x="1389887" y="323087"/>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49" name="Shape 149"/>
          <p:cNvSpPr txBox="1">
            <a:spLocks noGrp="1"/>
          </p:cNvSpPr>
          <p:nvPr>
            <p:ph type="sldNum" idx="12"/>
          </p:nvPr>
        </p:nvSpPr>
        <p:spPr>
          <a:xfrm>
            <a:off x="1371600" y="312737"/>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150" name="Shape 150"/>
          <p:cNvSpPr txBox="1">
            <a:spLocks noGrp="1"/>
          </p:cNvSpPr>
          <p:nvPr>
            <p:ph type="title"/>
          </p:nvPr>
        </p:nvSpPr>
        <p:spPr>
          <a:xfrm>
            <a:off x="3000375" y="5029200"/>
            <a:ext cx="5867400" cy="1219199"/>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Georgia"/>
              <a:buNone/>
              <a:defRPr sz="2400" b="1" i="0" u="none" strike="noStrike" cap="none">
                <a:solidFill>
                  <a:schemeClr val="dk2"/>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1" name="Shape 151"/>
          <p:cNvSpPr>
            <a:spLocks noGrp="1"/>
          </p:cNvSpPr>
          <p:nvPr>
            <p:ph type="pic" idx="2"/>
          </p:nvPr>
        </p:nvSpPr>
        <p:spPr>
          <a:xfrm>
            <a:off x="3000375" y="609600"/>
            <a:ext cx="5867400" cy="4267199"/>
          </a:xfrm>
          <a:prstGeom prst="rect">
            <a:avLst/>
          </a:prstGeom>
          <a:noFill/>
          <a:ln>
            <a:noFill/>
          </a:ln>
        </p:spPr>
        <p:txBody>
          <a:bodyPr lIns="91425" tIns="91425" rIns="91425" bIns="91425" anchor="t" anchorCtr="0"/>
          <a:lstStyle>
            <a:lvl1pPr marL="0" marR="0" lvl="0" indent="0" algn="l" rtl="0">
              <a:spcBef>
                <a:spcPts val="640"/>
              </a:spcBef>
              <a:buClr>
                <a:schemeClr val="accent1"/>
              </a:buClr>
              <a:buFont typeface="Noto Sans Symbols"/>
              <a:buNone/>
              <a:defRPr sz="32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52" name="Shape 152"/>
          <p:cNvSpPr txBox="1">
            <a:spLocks noGrp="1"/>
          </p:cNvSpPr>
          <p:nvPr>
            <p:ph type="body" idx="1"/>
          </p:nvPr>
        </p:nvSpPr>
        <p:spPr>
          <a:xfrm>
            <a:off x="381000" y="990600"/>
            <a:ext cx="2438399" cy="5257799"/>
          </a:xfrm>
          <a:prstGeom prst="rect">
            <a:avLst/>
          </a:prstGeom>
          <a:noFill/>
          <a:ln>
            <a:noFill/>
          </a:ln>
        </p:spPr>
        <p:txBody>
          <a:bodyPr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28600" algn="l" rtl="0">
              <a:spcBef>
                <a:spcPts val="240"/>
              </a:spcBef>
              <a:buClr>
                <a:schemeClr val="accent2"/>
              </a:buClr>
              <a:buSzPct val="70000"/>
              <a:buFont typeface="Noto Sans Symbols"/>
              <a:buChar char="○"/>
              <a:defRPr sz="1200" b="0" i="0" u="none" strike="noStrike" cap="none">
                <a:solidFill>
                  <a:schemeClr val="dk2"/>
                </a:solidFill>
                <a:latin typeface="Georgia"/>
                <a:ea typeface="Georgia"/>
                <a:cs typeface="Georgia"/>
                <a:sym typeface="Georgia"/>
              </a:defRPr>
            </a:lvl2pPr>
            <a:lvl3pPr marL="822960" marR="0" lvl="2" indent="-191135" algn="l" rtl="0">
              <a:spcBef>
                <a:spcPts val="200"/>
              </a:spcBef>
              <a:buClr>
                <a:schemeClr val="accent3"/>
              </a:buClr>
              <a:buSzPct val="75000"/>
              <a:buFont typeface="Noto Sans Symbols"/>
              <a:buChar char="•"/>
              <a:defRPr sz="1000" b="0" i="0" u="none" strike="noStrike" cap="none">
                <a:solidFill>
                  <a:schemeClr val="dk1"/>
                </a:solidFill>
                <a:latin typeface="Georgia"/>
                <a:ea typeface="Georgia"/>
                <a:cs typeface="Georgia"/>
                <a:sym typeface="Georgia"/>
              </a:defRPr>
            </a:lvl3pPr>
            <a:lvl4pPr marL="1097280" marR="0" lvl="3" indent="-193675" algn="l" rtl="0">
              <a:spcBef>
                <a:spcPts val="180"/>
              </a:spcBef>
              <a:buClr>
                <a:schemeClr val="accent4"/>
              </a:buClr>
              <a:buSzPct val="70000"/>
              <a:buFont typeface="Noto Sans Symbols"/>
              <a:buChar char="•"/>
              <a:defRPr sz="900" b="0" i="0" u="none" strike="noStrike" cap="none">
                <a:solidFill>
                  <a:schemeClr val="dk2"/>
                </a:solidFill>
                <a:latin typeface="Georgia"/>
                <a:ea typeface="Georgia"/>
                <a:cs typeface="Georgia"/>
                <a:sym typeface="Georgia"/>
              </a:defRPr>
            </a:lvl4pPr>
            <a:lvl5pPr marL="1371600" marR="0" lvl="4" indent="-171450" algn="l" rtl="0">
              <a:spcBef>
                <a:spcPts val="180"/>
              </a:spcBef>
              <a:buClr>
                <a:schemeClr val="accent5"/>
              </a:buClr>
              <a:buSzPct val="100000"/>
              <a:buFont typeface="Georgia"/>
              <a:buChar char="•"/>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53" name="Shape 153"/>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4" name="Shape 154"/>
          <p:cNvSpPr txBox="1">
            <a:spLocks noGrp="1"/>
          </p:cNvSpPr>
          <p:nvPr>
            <p:ph type="dt" idx="10"/>
          </p:nvPr>
        </p:nvSpPr>
        <p:spPr>
          <a:xfrm>
            <a:off x="5788151"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55" name="Shape 155"/>
          <p:cNvSpPr txBox="1">
            <a:spLocks noGrp="1"/>
          </p:cNvSpPr>
          <p:nvPr>
            <p:ph type="ftr" idx="11"/>
          </p:nvPr>
        </p:nvSpPr>
        <p:spPr>
          <a:xfrm>
            <a:off x="301752" y="6410848"/>
            <a:ext cx="3584447"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bg>
      <p:bgPr>
        <a:solidFill>
          <a:schemeClr val="lt2"/>
        </a:solidFill>
        <a:effectLst/>
      </p:bgPr>
    </p:bg>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8" name="Shape 158"/>
          <p:cNvSpPr txBox="1">
            <a:spLocks noGrp="1"/>
          </p:cNvSpPr>
          <p:nvPr>
            <p:ph type="body" idx="1"/>
          </p:nvPr>
        </p:nvSpPr>
        <p:spPr>
          <a:xfrm rot="5400000">
            <a:off x="2269236" y="-443483"/>
            <a:ext cx="4599431" cy="8534399"/>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59" name="Shape 159"/>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0" name="Shape 160"/>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1" name="Shape 161"/>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2"/>
        </a:solidFill>
        <a:effectLst/>
      </p:bgPr>
    </p:bg>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2" name="Shape 42"/>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3" name="Shape 43"/>
          <p:cNvSpPr txBox="1">
            <a:spLocks noGrp="1"/>
          </p:cNvSpPr>
          <p:nvPr>
            <p:ph type="sldNum" idx="12"/>
          </p:nvPr>
        </p:nvSpPr>
        <p:spPr>
          <a:xfrm>
            <a:off x="4361687" y="1026371"/>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44" name="Shape 44"/>
          <p:cNvSpPr txBox="1">
            <a:spLocks noGrp="1"/>
          </p:cNvSpPr>
          <p:nvPr>
            <p:ph type="body" idx="1"/>
          </p:nvPr>
        </p:nvSpPr>
        <p:spPr>
          <a:xfrm>
            <a:off x="301752" y="1527048"/>
            <a:ext cx="8503920" cy="45720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bg>
      <p:bgPr>
        <a:solidFill>
          <a:schemeClr val="lt2"/>
        </a:solidFill>
        <a:effectLst/>
      </p:bgPr>
    </p:bg>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5791200" y="6409944"/>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8" name="Shape 48"/>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9" name="Shape 49"/>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cxnSp>
        <p:nvCxnSpPr>
          <p:cNvPr id="50" name="Shape 50"/>
          <p:cNvCxnSpPr/>
          <p:nvPr/>
        </p:nvCxnSpPr>
        <p:spPr>
          <a:xfrm rot="10800000" flipH="1">
            <a:off x="4563080" y="1575652"/>
            <a:ext cx="8920" cy="4819556"/>
          </a:xfrm>
          <a:prstGeom prst="straightConnector1">
            <a:avLst/>
          </a:prstGeom>
          <a:noFill/>
          <a:ln w="9525" cap="flat" cmpd="sng">
            <a:solidFill>
              <a:schemeClr val="dk2"/>
            </a:solidFill>
            <a:prstDash val="dash"/>
            <a:round/>
            <a:headEnd type="none" w="med" len="med"/>
            <a:tailEnd type="none" w="med" len="med"/>
          </a:ln>
        </p:spPr>
      </p:cxnSp>
      <p:sp>
        <p:nvSpPr>
          <p:cNvPr id="51" name="Shape 51"/>
          <p:cNvSpPr txBox="1">
            <a:spLocks noGrp="1"/>
          </p:cNvSpPr>
          <p:nvPr>
            <p:ph type="body" idx="1"/>
          </p:nvPr>
        </p:nvSpPr>
        <p:spPr>
          <a:xfrm>
            <a:off x="301752" y="1371600"/>
            <a:ext cx="4038599" cy="4681727"/>
          </a:xfrm>
          <a:prstGeom prst="rect">
            <a:avLst/>
          </a:prstGeom>
          <a:noFill/>
          <a:ln>
            <a:noFill/>
          </a:ln>
        </p:spPr>
        <p:txBody>
          <a:bodyPr lIns="91425" tIns="91425" rIns="91425" bIns="91425" anchor="t" anchorCtr="0"/>
          <a:lstStyle>
            <a:lvl1pPr marL="274320" marR="0" lvl="0" indent="-139382" algn="l" rtl="0">
              <a:spcBef>
                <a:spcPts val="500"/>
              </a:spcBef>
              <a:buClr>
                <a:schemeClr val="accent1"/>
              </a:buClr>
              <a:buSzPct val="85000"/>
              <a:buFont typeface="Noto Sans Symbols"/>
              <a:buChar char="●"/>
              <a:defRPr sz="25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52" name="Shape 52"/>
          <p:cNvSpPr txBox="1">
            <a:spLocks noGrp="1"/>
          </p:cNvSpPr>
          <p:nvPr>
            <p:ph type="body" idx="2"/>
          </p:nvPr>
        </p:nvSpPr>
        <p:spPr>
          <a:xfrm>
            <a:off x="4800600" y="1371600"/>
            <a:ext cx="4038599" cy="4681727"/>
          </a:xfrm>
          <a:prstGeom prst="rect">
            <a:avLst/>
          </a:prstGeom>
          <a:noFill/>
          <a:ln>
            <a:noFill/>
          </a:ln>
        </p:spPr>
        <p:txBody>
          <a:bodyPr lIns="91425" tIns="91425" rIns="91425" bIns="91425" anchor="t" anchorCtr="0"/>
          <a:lstStyle>
            <a:lvl1pPr marL="274320" marR="0" lvl="0" indent="-139382" algn="l" rtl="0">
              <a:spcBef>
                <a:spcPts val="500"/>
              </a:spcBef>
              <a:buClr>
                <a:schemeClr val="accent1"/>
              </a:buClr>
              <a:buSzPct val="85000"/>
              <a:buFont typeface="Noto Sans Symbols"/>
              <a:buChar char="●"/>
              <a:defRPr sz="25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5" name="Shape 55"/>
          <p:cNvSpPr/>
          <p:nvPr/>
        </p:nvSpPr>
        <p:spPr>
          <a:xfrm>
            <a:off x="0" y="0"/>
            <a:ext cx="9144000" cy="155448"/>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6" name="Shape 56"/>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7" name="Shape 57"/>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8" name="Shape 58"/>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9" name="Shape 59"/>
          <p:cNvSpPr/>
          <p:nvPr/>
        </p:nvSpPr>
        <p:spPr>
          <a:xfrm>
            <a:off x="152400" y="158495"/>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60" name="Shape 60"/>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1" name="Shape 61"/>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2" name="Shape 62"/>
          <p:cNvSpPr txBox="1">
            <a:spLocks noGrp="1"/>
          </p:cNvSpPr>
          <p:nvPr>
            <p:ph type="sldNum" idx="12"/>
          </p:nvPr>
        </p:nvSpPr>
        <p:spPr>
          <a:xfrm>
            <a:off x="4267200" y="6324600"/>
            <a:ext cx="609599"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FFFFFF"/>
                </a:solidFill>
                <a:latin typeface="Georgia"/>
                <a:ea typeface="Georgia"/>
                <a:cs typeface="Georgia"/>
                <a:sym typeface="Georgia"/>
              </a:rPr>
              <a:t>‹#›</a:t>
            </a:fld>
            <a:endParaRPr lang="en-US" sz="1600">
              <a:solidFill>
                <a:srgbClr val="FFFFFF"/>
              </a:solidFill>
              <a:latin typeface="Georgia"/>
              <a:ea typeface="Georgia"/>
              <a:cs typeface="Georgia"/>
              <a:sym typeface="Georg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2"/>
        </a:solidFill>
        <a:effectLst/>
      </p:bgPr>
    </p:bg>
    <p:spTree>
      <p:nvGrpSpPr>
        <p:cNvPr id="1" name="Shape 63"/>
        <p:cNvGrpSpPr/>
        <p:nvPr/>
      </p:nvGrpSpPr>
      <p:grpSpPr>
        <a:xfrm>
          <a:off x="0" y="0"/>
          <a:ext cx="0" cy="0"/>
          <a:chOff x="0" y="0"/>
          <a:chExt cx="0" cy="0"/>
        </a:xfrm>
      </p:grpSpPr>
      <p:sp>
        <p:nvSpPr>
          <p:cNvPr id="64" name="Shape 64"/>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65" name="Shape 65"/>
          <p:cNvSpPr/>
          <p:nvPr/>
        </p:nvSpPr>
        <p:spPr>
          <a:xfrm>
            <a:off x="7010400" y="0"/>
            <a:ext cx="21335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66" name="Shape 66"/>
          <p:cNvSpPr/>
          <p:nvPr/>
        </p:nvSpPr>
        <p:spPr>
          <a:xfrm>
            <a:off x="0" y="0"/>
            <a:ext cx="9144000" cy="155448"/>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67" name="Shape 67"/>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68" name="Shape 68"/>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69" name="Shape 69"/>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70" name="Shape 70"/>
          <p:cNvCxnSpPr/>
          <p:nvPr/>
        </p:nvCxnSpPr>
        <p:spPr>
          <a:xfrm rot="5400000">
            <a:off x="4021835" y="3278124"/>
            <a:ext cx="6245352" cy="0"/>
          </a:xfrm>
          <a:prstGeom prst="straightConnector1">
            <a:avLst/>
          </a:prstGeom>
          <a:noFill/>
          <a:ln w="9525" cap="flat" cmpd="sng">
            <a:solidFill>
              <a:srgbClr val="7A9798"/>
            </a:solidFill>
            <a:prstDash val="dash"/>
            <a:round/>
            <a:headEnd type="none" w="med" len="med"/>
            <a:tailEnd type="none" w="med" len="med"/>
          </a:ln>
        </p:spPr>
      </p:cxnSp>
      <p:sp>
        <p:nvSpPr>
          <p:cNvPr id="71" name="Shape 71"/>
          <p:cNvSpPr/>
          <p:nvPr/>
        </p:nvSpPr>
        <p:spPr>
          <a:xfrm>
            <a:off x="6839711" y="2925763"/>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72" name="Shape 72"/>
          <p:cNvSpPr/>
          <p:nvPr/>
        </p:nvSpPr>
        <p:spPr>
          <a:xfrm>
            <a:off x="6934200" y="302025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73" name="Shape 73"/>
          <p:cNvSpPr txBox="1">
            <a:spLocks noGrp="1"/>
          </p:cNvSpPr>
          <p:nvPr>
            <p:ph type="sldNum" idx="12"/>
          </p:nvPr>
        </p:nvSpPr>
        <p:spPr>
          <a:xfrm>
            <a:off x="6915911" y="300990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74" name="Shape 74"/>
          <p:cNvSpPr txBox="1">
            <a:spLocks noGrp="1"/>
          </p:cNvSpPr>
          <p:nvPr>
            <p:ph type="body" idx="1"/>
          </p:nvPr>
        </p:nvSpPr>
        <p:spPr>
          <a:xfrm rot="5400000">
            <a:off x="670716" y="-61117"/>
            <a:ext cx="5821365" cy="65532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75" name="Shape 75"/>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6" name="Shape 76"/>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7" name="Shape 77"/>
          <p:cNvSpPr txBox="1">
            <a:spLocks noGrp="1"/>
          </p:cNvSpPr>
          <p:nvPr>
            <p:ph type="title"/>
          </p:nvPr>
        </p:nvSpPr>
        <p:spPr>
          <a:xfrm rot="5400000">
            <a:off x="5189537" y="2506663"/>
            <a:ext cx="5851525" cy="1447800"/>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81" name="Shape 81"/>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82" name="Shape 82"/>
          <p:cNvSpPr txBox="1">
            <a:spLocks noGrp="1"/>
          </p:cNvSpPr>
          <p:nvPr>
            <p:ph type="sldNum" idx="12"/>
          </p:nvPr>
        </p:nvSpPr>
        <p:spPr>
          <a:xfrm>
            <a:off x="4343400" y="103602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83"/>
        <p:cNvGrpSpPr/>
        <p:nvPr/>
      </p:nvGrpSpPr>
      <p:grpSpPr>
        <a:xfrm>
          <a:off x="0" y="0"/>
          <a:ext cx="0" cy="0"/>
          <a:chOff x="0" y="0"/>
          <a:chExt cx="0" cy="0"/>
        </a:xfrm>
      </p:grpSpPr>
      <p:sp>
        <p:nvSpPr>
          <p:cNvPr id="84" name="Shape 84"/>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85" name="Shape 85"/>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86" name="Shape 86"/>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87" name="Shape 87"/>
          <p:cNvSpPr/>
          <p:nvPr/>
        </p:nvSpPr>
        <p:spPr>
          <a:xfrm>
            <a:off x="8991600" y="1905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88" name="Shape 88"/>
          <p:cNvSpPr/>
          <p:nvPr/>
        </p:nvSpPr>
        <p:spPr>
          <a:xfrm>
            <a:off x="152400" y="2286000"/>
            <a:ext cx="8833103" cy="3047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89" name="Shape 89"/>
          <p:cNvSpPr/>
          <p:nvPr/>
        </p:nvSpPr>
        <p:spPr>
          <a:xfrm>
            <a:off x="155447" y="142352"/>
            <a:ext cx="8833103" cy="2139695"/>
          </a:xfrm>
          <a:prstGeom prst="rect">
            <a:avLst/>
          </a:prstGeom>
          <a:solidFill>
            <a:schemeClr val="accent1"/>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90" name="Shape 90"/>
          <p:cNvSpPr txBox="1">
            <a:spLocks noGrp="1"/>
          </p:cNvSpPr>
          <p:nvPr>
            <p:ph type="body" idx="1"/>
          </p:nvPr>
        </p:nvSpPr>
        <p:spPr>
          <a:xfrm>
            <a:off x="1368425" y="2743200"/>
            <a:ext cx="6480174" cy="1673224"/>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Georgia"/>
                <a:ea typeface="Georgia"/>
                <a:cs typeface="Georgia"/>
                <a:sym typeface="Georgia"/>
              </a:defRPr>
            </a:lvl1pPr>
            <a:lvl2pPr marL="548640" marR="0" lvl="1" indent="-281940" algn="l" rtl="0">
              <a:spcBef>
                <a:spcPts val="360"/>
              </a:spcBef>
              <a:buClr>
                <a:schemeClr val="accent2"/>
              </a:buClr>
              <a:buFont typeface="Noto Sans Symbols"/>
              <a:buNone/>
              <a:defRPr sz="1800" b="0" i="0" u="none" strike="noStrike" cap="none">
                <a:solidFill>
                  <a:srgbClr val="888888"/>
                </a:solidFill>
                <a:latin typeface="Georgia"/>
                <a:ea typeface="Georgia"/>
                <a:cs typeface="Georgia"/>
                <a:sym typeface="Georgia"/>
              </a:defRPr>
            </a:lvl2pPr>
            <a:lvl3pPr marL="822960" marR="0" lvl="2" indent="-238760" algn="l" rtl="0">
              <a:spcBef>
                <a:spcPts val="320"/>
              </a:spcBef>
              <a:buClr>
                <a:schemeClr val="accent3"/>
              </a:buClr>
              <a:buFont typeface="Noto Sans Symbols"/>
              <a:buNone/>
              <a:defRPr sz="1600" b="0" i="0" u="none" strike="noStrike" cap="none">
                <a:solidFill>
                  <a:srgbClr val="888888"/>
                </a:solidFill>
                <a:latin typeface="Georgia"/>
                <a:ea typeface="Georgia"/>
                <a:cs typeface="Georgia"/>
                <a:sym typeface="Georgia"/>
              </a:defRPr>
            </a:lvl3pPr>
            <a:lvl4pPr marL="1097280" marR="0" lvl="3" indent="-233680" algn="l" rtl="0">
              <a:spcBef>
                <a:spcPts val="280"/>
              </a:spcBef>
              <a:buClr>
                <a:schemeClr val="accent4"/>
              </a:buClr>
              <a:buFont typeface="Noto Sans Symbols"/>
              <a:buNone/>
              <a:defRPr sz="1400" b="0" i="0" u="none" strike="noStrike" cap="none">
                <a:solidFill>
                  <a:srgbClr val="888888"/>
                </a:solidFill>
                <a:latin typeface="Georgia"/>
                <a:ea typeface="Georgia"/>
                <a:cs typeface="Georgia"/>
                <a:sym typeface="Georgia"/>
              </a:defRPr>
            </a:lvl4pPr>
            <a:lvl5pPr marL="1371600" marR="0" lvl="4" indent="-228600" algn="l" rtl="0">
              <a:spcBef>
                <a:spcPts val="280"/>
              </a:spcBef>
              <a:buClr>
                <a:schemeClr val="accent5"/>
              </a:buClr>
              <a:buFont typeface="Georgia"/>
              <a:buNone/>
              <a:defRPr sz="1400" b="0" i="0" u="none" strike="noStrike" cap="none">
                <a:solidFill>
                  <a:srgbClr val="888888"/>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91" name="Shape 91"/>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92" name="Shape 92"/>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93" name="Shape 93"/>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4" name="Shape 94"/>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95" name="Shape 95"/>
          <p:cNvCxnSpPr/>
          <p:nvPr/>
        </p:nvCxnSpPr>
        <p:spPr>
          <a:xfrm>
            <a:off x="152400" y="2438400"/>
            <a:ext cx="8833103" cy="0"/>
          </a:xfrm>
          <a:prstGeom prst="straightConnector1">
            <a:avLst/>
          </a:prstGeom>
          <a:noFill/>
          <a:ln w="11425" cap="flat" cmpd="sng">
            <a:solidFill>
              <a:srgbClr val="7A9798"/>
            </a:solidFill>
            <a:prstDash val="dash"/>
            <a:round/>
            <a:headEnd type="none" w="med" len="med"/>
            <a:tailEnd type="none" w="med" len="med"/>
          </a:ln>
        </p:spPr>
      </p:cxnSp>
      <p:sp>
        <p:nvSpPr>
          <p:cNvPr id="96" name="Shape 96"/>
          <p:cNvSpPr/>
          <p:nvPr/>
        </p:nvSpPr>
        <p:spPr>
          <a:xfrm>
            <a:off x="4267200" y="2115311"/>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97" name="Shape 97"/>
          <p:cNvSpPr/>
          <p:nvPr/>
        </p:nvSpPr>
        <p:spPr>
          <a:xfrm>
            <a:off x="4361687" y="220980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98" name="Shape 98"/>
          <p:cNvSpPr txBox="1">
            <a:spLocks noGrp="1"/>
          </p:cNvSpPr>
          <p:nvPr>
            <p:ph type="sldNum" idx="12"/>
          </p:nvPr>
        </p:nvSpPr>
        <p:spPr>
          <a:xfrm>
            <a:off x="4343400" y="219945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99" name="Shape 99"/>
          <p:cNvSpPr txBox="1">
            <a:spLocks noGrp="1"/>
          </p:cNvSpPr>
          <p:nvPr>
            <p:ph type="title"/>
          </p:nvPr>
        </p:nvSpPr>
        <p:spPr>
          <a:xfrm>
            <a:off x="722312" y="533400"/>
            <a:ext cx="7772400" cy="1524000"/>
          </a:xfrm>
          <a:prstGeom prst="rect">
            <a:avLst/>
          </a:prstGeom>
          <a:noFill/>
          <a:ln>
            <a:noFill/>
          </a:ln>
        </p:spPr>
        <p:txBody>
          <a:bodyPr lIns="91425" tIns="91425" rIns="91425" bIns="91425" anchor="b" anchorCtr="0"/>
          <a:lstStyle>
            <a:lvl1pPr marL="0" marR="0" lvl="0" indent="0" algn="ctr" rtl="0">
              <a:spcBef>
                <a:spcPts val="0"/>
              </a:spcBef>
              <a:buClr>
                <a:srgbClr val="FFFFFF"/>
              </a:buClr>
              <a:buFont typeface="Georgia"/>
              <a:buNone/>
              <a:defRPr sz="4200" b="0"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bg>
      <p:bgPr>
        <a:solidFill>
          <a:schemeClr val="lt2"/>
        </a:solidFill>
        <a:effectLst/>
      </p:bgPr>
    </p:bg>
    <p:spTree>
      <p:nvGrpSpPr>
        <p:cNvPr id="1" name="Shape 100"/>
        <p:cNvGrpSpPr/>
        <p:nvPr/>
      </p:nvGrpSpPr>
      <p:grpSpPr>
        <a:xfrm>
          <a:off x="0" y="0"/>
          <a:ext cx="0" cy="0"/>
          <a:chOff x="0" y="0"/>
          <a:chExt cx="0" cy="0"/>
        </a:xfrm>
      </p:grpSpPr>
      <p:cxnSp>
        <p:nvCxnSpPr>
          <p:cNvPr id="101" name="Shape 101"/>
          <p:cNvCxnSpPr/>
          <p:nvPr/>
        </p:nvCxnSpPr>
        <p:spPr>
          <a:xfrm rot="10800000">
            <a:off x="4572000" y="2200274"/>
            <a:ext cx="0" cy="4187952"/>
          </a:xfrm>
          <a:prstGeom prst="straightConnector1">
            <a:avLst/>
          </a:prstGeom>
          <a:noFill/>
          <a:ln w="9525" cap="flat" cmpd="sng">
            <a:solidFill>
              <a:schemeClr val="dk2"/>
            </a:solidFill>
            <a:prstDash val="dash"/>
            <a:round/>
            <a:headEnd type="none" w="med" len="med"/>
            <a:tailEnd type="none" w="med" len="med"/>
          </a:ln>
        </p:spPr>
      </p:cxnSp>
      <p:sp>
        <p:nvSpPr>
          <p:cNvPr id="102" name="Shape 102"/>
          <p:cNvSpPr/>
          <p:nvPr/>
        </p:nvSpPr>
        <p:spPr>
          <a:xfrm>
            <a:off x="0" y="0"/>
            <a:ext cx="9144000" cy="14478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3" name="Shape 103"/>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4" name="Shape 104"/>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5" name="Shape 105"/>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6" name="Shape 106"/>
          <p:cNvSpPr/>
          <p:nvPr/>
        </p:nvSpPr>
        <p:spPr>
          <a:xfrm>
            <a:off x="152400" y="1371600"/>
            <a:ext cx="8833103"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07" name="Shape 107"/>
          <p:cNvSpPr/>
          <p:nvPr/>
        </p:nvSpPr>
        <p:spPr>
          <a:xfrm>
            <a:off x="145922" y="6391655"/>
            <a:ext cx="8833103" cy="310896"/>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8" name="Shape 108"/>
          <p:cNvSpPr txBox="1">
            <a:spLocks noGrp="1"/>
          </p:cNvSpPr>
          <p:nvPr>
            <p:ph type="body" idx="1"/>
          </p:nvPr>
        </p:nvSpPr>
        <p:spPr>
          <a:xfrm>
            <a:off x="301752" y="1524000"/>
            <a:ext cx="4040187" cy="732974"/>
          </a:xfrm>
          <a:prstGeom prst="rect">
            <a:avLst/>
          </a:prstGeom>
          <a:noFill/>
          <a:ln>
            <a:noFill/>
          </a:ln>
        </p:spPr>
        <p:txBody>
          <a:bodyPr lIns="91425" tIns="91425" rIns="91425" bIns="91425" anchor="ctr" anchorCtr="0"/>
          <a:lstStyle>
            <a:lvl1pPr marL="0" marR="0" lvl="0" indent="0" algn="l" rtl="0">
              <a:spcBef>
                <a:spcPts val="440"/>
              </a:spcBef>
              <a:buClr>
                <a:schemeClr val="accent1"/>
              </a:buClr>
              <a:buFont typeface="Noto Sans Symbols"/>
              <a:buNone/>
              <a:defRPr sz="2200" b="1" i="0" u="none" strike="noStrike" cap="none">
                <a:solidFill>
                  <a:srgbClr val="FFFFFF"/>
                </a:solidFill>
                <a:latin typeface="Georgia"/>
                <a:ea typeface="Georgia"/>
                <a:cs typeface="Georgia"/>
                <a:sym typeface="Georgia"/>
              </a:defRPr>
            </a:lvl1pPr>
            <a:lvl2pPr marL="548640" marR="0" lvl="1" indent="-281940" algn="l" rtl="0">
              <a:spcBef>
                <a:spcPts val="400"/>
              </a:spcBef>
              <a:buClr>
                <a:schemeClr val="accent2"/>
              </a:buClr>
              <a:buFont typeface="Noto Sans Symbols"/>
              <a:buNone/>
              <a:defRPr sz="2000" b="1" i="0" u="none" strike="noStrike" cap="none">
                <a:solidFill>
                  <a:schemeClr val="dk2"/>
                </a:solidFill>
                <a:latin typeface="Georgia"/>
                <a:ea typeface="Georgia"/>
                <a:cs typeface="Georgia"/>
                <a:sym typeface="Georgia"/>
              </a:defRPr>
            </a:lvl2pPr>
            <a:lvl3pPr marL="822960" marR="0" lvl="2" indent="-238760" algn="l" rtl="0">
              <a:spcBef>
                <a:spcPts val="360"/>
              </a:spcBef>
              <a:buClr>
                <a:schemeClr val="accent3"/>
              </a:buClr>
              <a:buFont typeface="Noto Sans Symbols"/>
              <a:buNone/>
              <a:defRPr sz="1800" b="1" i="0" u="none" strike="noStrike" cap="none">
                <a:solidFill>
                  <a:schemeClr val="dk1"/>
                </a:solidFill>
                <a:latin typeface="Georgia"/>
                <a:ea typeface="Georgia"/>
                <a:cs typeface="Georgia"/>
                <a:sym typeface="Georgia"/>
              </a:defRPr>
            </a:lvl3pPr>
            <a:lvl4pPr marL="1097280" marR="0" lvl="3" indent="-233680" algn="l" rtl="0">
              <a:spcBef>
                <a:spcPts val="320"/>
              </a:spcBef>
              <a:buClr>
                <a:schemeClr val="accent4"/>
              </a:buClr>
              <a:buFont typeface="Noto Sans Symbols"/>
              <a:buNone/>
              <a:defRPr sz="1600" b="1" i="0" u="none" strike="noStrike" cap="none">
                <a:solidFill>
                  <a:schemeClr val="dk2"/>
                </a:solidFill>
                <a:latin typeface="Georgia"/>
                <a:ea typeface="Georgia"/>
                <a:cs typeface="Georgia"/>
                <a:sym typeface="Georgia"/>
              </a:defRPr>
            </a:lvl4pPr>
            <a:lvl5pPr marL="1371600" marR="0" lvl="4" indent="-228600" algn="l" rtl="0">
              <a:spcBef>
                <a:spcPts val="320"/>
              </a:spcBef>
              <a:buClr>
                <a:schemeClr val="accent5"/>
              </a:buClr>
              <a:buFont typeface="Georgia"/>
              <a:buNone/>
              <a:defRPr sz="1600" b="1"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09" name="Shape 109"/>
          <p:cNvSpPr txBox="1">
            <a:spLocks noGrp="1"/>
          </p:cNvSpPr>
          <p:nvPr>
            <p:ph type="body" idx="2"/>
          </p:nvPr>
        </p:nvSpPr>
        <p:spPr>
          <a:xfrm>
            <a:off x="4791330" y="1524000"/>
            <a:ext cx="4041774" cy="731519"/>
          </a:xfrm>
          <a:prstGeom prst="rect">
            <a:avLst/>
          </a:prstGeom>
          <a:noFill/>
          <a:ln>
            <a:noFill/>
          </a:ln>
        </p:spPr>
        <p:txBody>
          <a:bodyPr lIns="91425" tIns="91425" rIns="91425" bIns="91425" anchor="ctr" anchorCtr="0"/>
          <a:lstStyle>
            <a:lvl1pPr marL="0" marR="0" lvl="0" indent="0" algn="l" rtl="0">
              <a:spcBef>
                <a:spcPts val="440"/>
              </a:spcBef>
              <a:buClr>
                <a:schemeClr val="accent1"/>
              </a:buClr>
              <a:buFont typeface="Noto Sans Symbols"/>
              <a:buNone/>
              <a:defRPr sz="2200" b="1" i="0" u="none" strike="noStrike" cap="none">
                <a:solidFill>
                  <a:schemeClr val="dk1"/>
                </a:solidFill>
                <a:latin typeface="Georgia"/>
                <a:ea typeface="Georgia"/>
                <a:cs typeface="Georgia"/>
                <a:sym typeface="Georgia"/>
              </a:defRPr>
            </a:lvl1pPr>
            <a:lvl2pPr marL="548640" marR="0" lvl="1" indent="-281940" algn="l" rtl="0">
              <a:spcBef>
                <a:spcPts val="400"/>
              </a:spcBef>
              <a:buClr>
                <a:schemeClr val="accent2"/>
              </a:buClr>
              <a:buFont typeface="Noto Sans Symbols"/>
              <a:buNone/>
              <a:defRPr sz="2000" b="1" i="0" u="none" strike="noStrike" cap="none">
                <a:solidFill>
                  <a:schemeClr val="dk2"/>
                </a:solidFill>
                <a:latin typeface="Georgia"/>
                <a:ea typeface="Georgia"/>
                <a:cs typeface="Georgia"/>
                <a:sym typeface="Georgia"/>
              </a:defRPr>
            </a:lvl2pPr>
            <a:lvl3pPr marL="822960" marR="0" lvl="2" indent="-238760" algn="l" rtl="0">
              <a:spcBef>
                <a:spcPts val="360"/>
              </a:spcBef>
              <a:buClr>
                <a:schemeClr val="accent3"/>
              </a:buClr>
              <a:buFont typeface="Noto Sans Symbols"/>
              <a:buNone/>
              <a:defRPr sz="1800" b="1" i="0" u="none" strike="noStrike" cap="none">
                <a:solidFill>
                  <a:schemeClr val="dk1"/>
                </a:solidFill>
                <a:latin typeface="Georgia"/>
                <a:ea typeface="Georgia"/>
                <a:cs typeface="Georgia"/>
                <a:sym typeface="Georgia"/>
              </a:defRPr>
            </a:lvl3pPr>
            <a:lvl4pPr marL="1097280" marR="0" lvl="3" indent="-233680" algn="l" rtl="0">
              <a:spcBef>
                <a:spcPts val="320"/>
              </a:spcBef>
              <a:buClr>
                <a:schemeClr val="accent4"/>
              </a:buClr>
              <a:buFont typeface="Noto Sans Symbols"/>
              <a:buNone/>
              <a:defRPr sz="1600" b="1" i="0" u="none" strike="noStrike" cap="none">
                <a:solidFill>
                  <a:schemeClr val="dk2"/>
                </a:solidFill>
                <a:latin typeface="Georgia"/>
                <a:ea typeface="Georgia"/>
                <a:cs typeface="Georgia"/>
                <a:sym typeface="Georgia"/>
              </a:defRPr>
            </a:lvl4pPr>
            <a:lvl5pPr marL="1371600" marR="0" lvl="4" indent="-228600" algn="l" rtl="0">
              <a:spcBef>
                <a:spcPts val="320"/>
              </a:spcBef>
              <a:buClr>
                <a:schemeClr val="accent5"/>
              </a:buClr>
              <a:buFont typeface="Georgia"/>
              <a:buNone/>
              <a:defRPr sz="1600" b="1"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0" name="Shape 110"/>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11" name="Shape 111"/>
          <p:cNvSpPr txBox="1">
            <a:spLocks noGrp="1"/>
          </p:cNvSpPr>
          <p:nvPr>
            <p:ph type="ftr" idx="11"/>
          </p:nvPr>
        </p:nvSpPr>
        <p:spPr>
          <a:xfrm>
            <a:off x="304800" y="6409944"/>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112" name="Shape 112"/>
          <p:cNvCxnSpPr/>
          <p:nvPr/>
        </p:nvCxnSpPr>
        <p:spPr>
          <a:xfrm>
            <a:off x="152400" y="1280159"/>
            <a:ext cx="8833103" cy="0"/>
          </a:xfrm>
          <a:prstGeom prst="straightConnector1">
            <a:avLst/>
          </a:prstGeom>
          <a:noFill/>
          <a:ln w="11425" cap="flat" cmpd="sng">
            <a:solidFill>
              <a:srgbClr val="7A9798"/>
            </a:solidFill>
            <a:prstDash val="dash"/>
            <a:round/>
            <a:headEnd type="none" w="med" len="med"/>
            <a:tailEnd type="none" w="med" len="med"/>
          </a:ln>
        </p:spPr>
      </p:cxnSp>
      <p:sp>
        <p:nvSpPr>
          <p:cNvPr id="113" name="Shape 113"/>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4" name="Shape 114"/>
          <p:cNvSpPr txBox="1">
            <a:spLocks noGrp="1"/>
          </p:cNvSpPr>
          <p:nvPr>
            <p:ph type="body" idx="3"/>
          </p:nvPr>
        </p:nvSpPr>
        <p:spPr>
          <a:xfrm>
            <a:off x="301752" y="2471383"/>
            <a:ext cx="4041648" cy="3818403"/>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5" name="Shape 115"/>
          <p:cNvSpPr txBox="1">
            <a:spLocks noGrp="1"/>
          </p:cNvSpPr>
          <p:nvPr>
            <p:ph type="body" idx="4"/>
          </p:nvPr>
        </p:nvSpPr>
        <p:spPr>
          <a:xfrm>
            <a:off x="4800600" y="2471383"/>
            <a:ext cx="4038599" cy="3822191"/>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6" name="Shape 116"/>
          <p:cNvSpPr/>
          <p:nvPr/>
        </p:nvSpPr>
        <p:spPr>
          <a:xfrm>
            <a:off x="4267200" y="956036"/>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7" name="Shape 117"/>
          <p:cNvSpPr/>
          <p:nvPr/>
        </p:nvSpPr>
        <p:spPr>
          <a:xfrm>
            <a:off x="4361687" y="1050524"/>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8" name="Shape 118"/>
          <p:cNvSpPr txBox="1">
            <a:spLocks noGrp="1"/>
          </p:cNvSpPr>
          <p:nvPr>
            <p:ph type="sldNum" idx="12"/>
          </p:nvPr>
        </p:nvSpPr>
        <p:spPr>
          <a:xfrm>
            <a:off x="4343400" y="1042416"/>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119" name="Shape 119"/>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lt1"/>
        </a:solidFill>
        <a:effectLst/>
      </p:bgPr>
    </p:bg>
    <p:spTree>
      <p:nvGrpSpPr>
        <p:cNvPr id="1" name="Shape 120"/>
        <p:cNvGrpSpPr/>
        <p:nvPr/>
      </p:nvGrpSpPr>
      <p:grpSpPr>
        <a:xfrm>
          <a:off x="0" y="0"/>
          <a:ext cx="0" cy="0"/>
          <a:chOff x="0" y="0"/>
          <a:chExt cx="0" cy="0"/>
        </a:xfrm>
      </p:grpSpPr>
      <p:sp>
        <p:nvSpPr>
          <p:cNvPr id="121" name="Shape 121"/>
          <p:cNvSpPr/>
          <p:nvPr/>
        </p:nvSpPr>
        <p:spPr>
          <a:xfrm>
            <a:off x="152400" y="152400"/>
            <a:ext cx="8833103" cy="304799"/>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2" name="Shape 122"/>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3" name="Shape 123"/>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4" name="Shape 124"/>
          <p:cNvSpPr/>
          <p:nvPr/>
        </p:nvSpPr>
        <p:spPr>
          <a:xfrm>
            <a:off x="0" y="0"/>
            <a:ext cx="9144000" cy="118872"/>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5" name="Shape 125"/>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6" name="Shape 126"/>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27" name="Shape 127"/>
          <p:cNvSpPr txBox="1">
            <a:spLocks noGrp="1"/>
          </p:cNvSpPr>
          <p:nvPr>
            <p:ph type="title"/>
          </p:nvPr>
        </p:nvSpPr>
        <p:spPr>
          <a:xfrm>
            <a:off x="381000" y="914400"/>
            <a:ext cx="2362200" cy="990599"/>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Georgia"/>
              <a:buNone/>
              <a:defRPr sz="2200" b="1"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8" name="Shape 128"/>
          <p:cNvSpPr txBox="1">
            <a:spLocks noGrp="1"/>
          </p:cNvSpPr>
          <p:nvPr>
            <p:ph type="body" idx="1"/>
          </p:nvPr>
        </p:nvSpPr>
        <p:spPr>
          <a:xfrm>
            <a:off x="381000" y="1981200"/>
            <a:ext cx="2362200" cy="4144963"/>
          </a:xfrm>
          <a:prstGeom prst="rect">
            <a:avLst/>
          </a:prstGeom>
          <a:noFill/>
          <a:ln>
            <a:noFill/>
          </a:ln>
        </p:spPr>
        <p:txBody>
          <a:bodyPr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81940" algn="l" rtl="0">
              <a:spcBef>
                <a:spcPts val="240"/>
              </a:spcBef>
              <a:buClr>
                <a:schemeClr val="accent2"/>
              </a:buClr>
              <a:buFont typeface="Noto Sans Symbols"/>
              <a:buNone/>
              <a:defRPr sz="1200" b="0" i="0" u="none" strike="noStrike" cap="none">
                <a:solidFill>
                  <a:schemeClr val="dk2"/>
                </a:solidFill>
                <a:latin typeface="Georgia"/>
                <a:ea typeface="Georgia"/>
                <a:cs typeface="Georgia"/>
                <a:sym typeface="Georgia"/>
              </a:defRPr>
            </a:lvl2pPr>
            <a:lvl3pPr marL="822960" marR="0" lvl="2" indent="-238760" algn="l" rtl="0">
              <a:spcBef>
                <a:spcPts val="200"/>
              </a:spcBef>
              <a:buClr>
                <a:schemeClr val="accent3"/>
              </a:buClr>
              <a:buFont typeface="Noto Sans Symbols"/>
              <a:buNone/>
              <a:defRPr sz="1000" b="0" i="0" u="none" strike="noStrike" cap="none">
                <a:solidFill>
                  <a:schemeClr val="dk1"/>
                </a:solidFill>
                <a:latin typeface="Georgia"/>
                <a:ea typeface="Georgia"/>
                <a:cs typeface="Georgia"/>
                <a:sym typeface="Georgia"/>
              </a:defRPr>
            </a:lvl3pPr>
            <a:lvl4pPr marL="1097280" marR="0" lvl="3" indent="-233680" algn="l" rtl="0">
              <a:spcBef>
                <a:spcPts val="180"/>
              </a:spcBef>
              <a:buClr>
                <a:schemeClr val="accent4"/>
              </a:buClr>
              <a:buFont typeface="Noto Sans Symbols"/>
              <a:buNone/>
              <a:defRPr sz="900" b="0" i="0" u="none" strike="noStrike" cap="none">
                <a:solidFill>
                  <a:schemeClr val="dk2"/>
                </a:solidFill>
                <a:latin typeface="Georgia"/>
                <a:ea typeface="Georgia"/>
                <a:cs typeface="Georgia"/>
                <a:sym typeface="Georgia"/>
              </a:defRPr>
            </a:lvl4pPr>
            <a:lvl5pPr marL="1371600" marR="0" lvl="4" indent="-228600" algn="l" rtl="0">
              <a:spcBef>
                <a:spcPts val="180"/>
              </a:spcBef>
              <a:buClr>
                <a:schemeClr val="accent5"/>
              </a:buClr>
              <a:buFont typeface="Georgia"/>
              <a:buNone/>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29" name="Shape 129"/>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30" name="Shape 130"/>
          <p:cNvCxnSpPr/>
          <p:nvPr/>
        </p:nvCxnSpPr>
        <p:spPr>
          <a:xfrm>
            <a:off x="152400" y="533400"/>
            <a:ext cx="8833103" cy="0"/>
          </a:xfrm>
          <a:prstGeom prst="straightConnector1">
            <a:avLst/>
          </a:prstGeom>
          <a:noFill/>
          <a:ln w="11425" cap="flat" cmpd="sng">
            <a:solidFill>
              <a:srgbClr val="7A9798"/>
            </a:solidFill>
            <a:prstDash val="dash"/>
            <a:round/>
            <a:headEnd type="none" w="med" len="med"/>
            <a:tailEnd type="none" w="med" len="med"/>
          </a:ln>
        </p:spPr>
      </p:cxnSp>
      <p:sp>
        <p:nvSpPr>
          <p:cNvPr id="131" name="Shape 131"/>
          <p:cNvSpPr txBox="1">
            <a:spLocks noGrp="1"/>
          </p:cNvSpPr>
          <p:nvPr>
            <p:ph type="body" idx="2"/>
          </p:nvPr>
        </p:nvSpPr>
        <p:spPr>
          <a:xfrm>
            <a:off x="3124200" y="685800"/>
            <a:ext cx="5638800" cy="54102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32" name="Shape 132"/>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33" name="Shape 133"/>
          <p:cNvSpPr/>
          <p:nvPr/>
        </p:nvSpPr>
        <p:spPr>
          <a:xfrm>
            <a:off x="1389887" y="323087"/>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34" name="Shape 134"/>
          <p:cNvSpPr txBox="1">
            <a:spLocks noGrp="1"/>
          </p:cNvSpPr>
          <p:nvPr>
            <p:ph type="sldNum" idx="12"/>
          </p:nvPr>
        </p:nvSpPr>
        <p:spPr>
          <a:xfrm>
            <a:off x="1371600" y="312737"/>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a:solidFill>
                  <a:srgbClr val="7A9798"/>
                </a:solidFill>
                <a:latin typeface="Georgia"/>
                <a:ea typeface="Georgia"/>
                <a:cs typeface="Georgia"/>
                <a:sym typeface="Georgia"/>
              </a:rPr>
              <a:t>‹#›</a:t>
            </a:fld>
            <a:endParaRPr lang="en-US" sz="1600">
              <a:solidFill>
                <a:srgbClr val="7A9798"/>
              </a:solidFill>
              <a:latin typeface="Georgia"/>
              <a:ea typeface="Georgia"/>
              <a:cs typeface="Georgia"/>
              <a:sym typeface="Georgia"/>
            </a:endParaRPr>
          </a:p>
        </p:txBody>
      </p:sp>
      <p:sp>
        <p:nvSpPr>
          <p:cNvPr id="135" name="Shape 135"/>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6" name="Shape 136"/>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37" name="Shape 137"/>
          <p:cNvSpPr txBox="1">
            <a:spLocks noGrp="1"/>
          </p:cNvSpPr>
          <p:nvPr>
            <p:ph type="ftr" idx="11"/>
          </p:nvPr>
        </p:nvSpPr>
        <p:spPr>
          <a:xfrm>
            <a:off x="301752" y="6410848"/>
            <a:ext cx="3383280"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 name="Shape 11"/>
          <p:cNvSpPr/>
          <p:nvPr/>
        </p:nvSpPr>
        <p:spPr>
          <a:xfrm>
            <a:off x="0" y="0"/>
            <a:ext cx="9144000" cy="1393371"/>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 name="Shape 12"/>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 name="Shape 13"/>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 name="Shape 14"/>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 name="Shape 15"/>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 name="Shape 16"/>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7" name="Shape 17"/>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8" name="Shape 18"/>
          <p:cNvCxnSpPr/>
          <p:nvPr/>
        </p:nvCxnSpPr>
        <p:spPr>
          <a:xfrm>
            <a:off x="152400" y="1276742"/>
            <a:ext cx="8833103" cy="0"/>
          </a:xfrm>
          <a:prstGeom prst="straightConnector1">
            <a:avLst/>
          </a:prstGeom>
          <a:noFill/>
          <a:ln w="9525" cap="flat" cmpd="sng">
            <a:solidFill>
              <a:srgbClr val="7A9798"/>
            </a:solidFill>
            <a:prstDash val="dash"/>
            <a:round/>
            <a:headEnd type="none" w="med" len="med"/>
            <a:tailEnd type="none" w="med" len="med"/>
          </a:ln>
        </p:spPr>
      </p:cxnSp>
      <p:sp>
        <p:nvSpPr>
          <p:cNvPr id="19" name="Shape 19"/>
          <p:cNvSpPr/>
          <p:nvPr/>
        </p:nvSpPr>
        <p:spPr>
          <a:xfrm>
            <a:off x="4267200" y="956036"/>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20" name="Shape 20"/>
          <p:cNvSpPr/>
          <p:nvPr/>
        </p:nvSpPr>
        <p:spPr>
          <a:xfrm>
            <a:off x="4361687" y="1050524"/>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21" name="Shape 21"/>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en-US" sz="1600" b="0" u="none">
                <a:solidFill>
                  <a:srgbClr val="7A9798"/>
                </a:solidFill>
                <a:latin typeface="Georgia"/>
                <a:ea typeface="Georgia"/>
                <a:cs typeface="Georgia"/>
                <a:sym typeface="Georgia"/>
              </a:rPr>
              <a:t>‹#›</a:t>
            </a:fld>
            <a:endParaRPr lang="en-US" sz="1600" b="0" u="none">
              <a:solidFill>
                <a:srgbClr val="7A9798"/>
              </a:solidFill>
              <a:latin typeface="Georgia"/>
              <a:ea typeface="Georgia"/>
              <a:cs typeface="Georgia"/>
              <a:sym typeface="Georgia"/>
            </a:endParaRPr>
          </a:p>
        </p:txBody>
      </p:sp>
      <p:sp>
        <p:nvSpPr>
          <p:cNvPr id="22" name="Shape 22"/>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301752" y="1524000"/>
            <a:ext cx="8534399" cy="4599431"/>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subTitle" idx="1"/>
          </p:nvPr>
        </p:nvSpPr>
        <p:spPr>
          <a:xfrm>
            <a:off x="1371600" y="28194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sz="1600" b="1" i="0" u="none" strike="noStrike" cap="none">
              <a:solidFill>
                <a:schemeClr val="dk2"/>
              </a:solidFill>
              <a:latin typeface="Georgia"/>
              <a:ea typeface="Georgia"/>
              <a:cs typeface="Georgia"/>
              <a:sym typeface="Georgia"/>
            </a:endParaRPr>
          </a:p>
          <a:p>
            <a:pPr marL="0" marR="0" lvl="0" indent="0" algn="ctr" rtl="0">
              <a:spcBef>
                <a:spcPts val="400"/>
              </a:spcBef>
              <a:spcAft>
                <a:spcPts val="0"/>
              </a:spcAft>
              <a:buClr>
                <a:schemeClr val="accent1"/>
              </a:buClr>
              <a:buSzPct val="25000"/>
              <a:buFont typeface="Noto Sans Symbols"/>
              <a:buNone/>
            </a:pPr>
            <a:endParaRPr sz="2000" b="1" i="0" u="none" strike="noStrike" cap="none">
              <a:solidFill>
                <a:schemeClr val="dk2"/>
              </a:solidFill>
              <a:latin typeface="Georgia"/>
              <a:ea typeface="Georgia"/>
              <a:cs typeface="Georgia"/>
              <a:sym typeface="Georgia"/>
            </a:endParaRPr>
          </a:p>
          <a:p>
            <a:pPr marL="0" marR="0" lvl="0" indent="0" algn="ctr" rtl="0">
              <a:spcBef>
                <a:spcPts val="400"/>
              </a:spcBef>
              <a:buClr>
                <a:schemeClr val="accent1"/>
              </a:buClr>
              <a:buSzPct val="25000"/>
              <a:buFont typeface="Noto Sans Symbols"/>
              <a:buNone/>
            </a:pPr>
            <a:r>
              <a:rPr lang="en-US" sz="2000" b="1" i="0" u="none" strike="noStrike" cap="none">
                <a:solidFill>
                  <a:schemeClr val="dk2"/>
                </a:solidFill>
                <a:latin typeface="Georgia"/>
                <a:ea typeface="Georgia"/>
                <a:cs typeface="Georgia"/>
                <a:sym typeface="Georgia"/>
              </a:rPr>
              <a:t>UAC (UTAH ADOPTION COUNCIL)</a:t>
            </a:r>
          </a:p>
        </p:txBody>
      </p:sp>
      <p:sp>
        <p:nvSpPr>
          <p:cNvPr id="168" name="Shape 168"/>
          <p:cNvSpPr txBox="1">
            <a:spLocks noGrp="1"/>
          </p:cNvSpPr>
          <p:nvPr>
            <p:ph type="ctrTitle"/>
          </p:nvPr>
        </p:nvSpPr>
        <p:spPr>
          <a:xfrm>
            <a:off x="685800" y="381000"/>
            <a:ext cx="7772400" cy="1327726"/>
          </a:xfrm>
          <a:prstGeom prst="rect">
            <a:avLst/>
          </a:prstGeom>
          <a:noFill/>
          <a:ln>
            <a:noFill/>
          </a:ln>
        </p:spPr>
        <p:txBody>
          <a:bodyPr lIns="91425" tIns="45700" rIns="91425" bIns="45700" anchor="b" anchorCtr="0">
            <a:noAutofit/>
          </a:bodyPr>
          <a:lstStyle/>
          <a:p>
            <a:pPr marL="0" marR="0" lvl="0" indent="0" algn="ctr" rtl="0">
              <a:spcBef>
                <a:spcPts val="0"/>
              </a:spcBef>
              <a:buClr>
                <a:schemeClr val="accent1"/>
              </a:buClr>
              <a:buSzPct val="25000"/>
              <a:buFont typeface="Georgia"/>
              <a:buNone/>
            </a:pPr>
            <a:r>
              <a:rPr lang="en-US" sz="6600" b="0" i="0" u="none" strike="noStrike" cap="none">
                <a:solidFill>
                  <a:schemeClr val="accent1"/>
                </a:solidFill>
                <a:latin typeface="Georgia"/>
                <a:ea typeface="Georgia"/>
                <a:cs typeface="Georgia"/>
                <a:sym typeface="Georgia"/>
              </a:rPr>
              <a:t>Adoption</a:t>
            </a:r>
          </a:p>
        </p:txBody>
      </p:sp>
      <p:pic>
        <p:nvPicPr>
          <p:cNvPr id="169" name="Shape 169"/>
          <p:cNvPicPr preferRelativeResize="0"/>
          <p:nvPr/>
        </p:nvPicPr>
        <p:blipFill/>
        <p:spPr>
          <a:xfrm>
            <a:off x="3603064" y="4180332"/>
            <a:ext cx="1958336" cy="783333"/>
          </a:xfrm>
          <a:prstGeom prst="rect">
            <a:avLst/>
          </a:prstGeom>
          <a:solidFill>
            <a:srgbClr val="FFFFFF"/>
          </a:solid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Types of Adoption</a:t>
            </a:r>
          </a:p>
        </p:txBody>
      </p:sp>
      <p:sp>
        <p:nvSpPr>
          <p:cNvPr id="244" name="Shape 244"/>
          <p:cNvSpPr txBox="1">
            <a:spLocks noGrp="1"/>
          </p:cNvSpPr>
          <p:nvPr>
            <p:ph type="body" idx="1"/>
          </p:nvPr>
        </p:nvSpPr>
        <p:spPr>
          <a:xfrm>
            <a:off x="4930196" y="1474955"/>
            <a:ext cx="4038599" cy="458207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accent1"/>
              </a:buClr>
              <a:buSzPct val="25000"/>
              <a:buFont typeface="Noto Sans Symbols"/>
              <a:buNone/>
            </a:pPr>
            <a:r>
              <a:rPr lang="en-US" sz="2500" b="0" i="0" u="none" strike="noStrike" cap="none">
                <a:solidFill>
                  <a:srgbClr val="FFFFFF"/>
                </a:solidFill>
                <a:latin typeface="Georgia"/>
                <a:ea typeface="Georgia"/>
                <a:cs typeface="Georgia"/>
                <a:sym typeface="Georgia"/>
              </a:rPr>
              <a:t>Closed</a:t>
            </a:r>
          </a:p>
          <a:p>
            <a:pPr marL="274320" marR="0" lvl="0" indent="-274320" algn="l" rtl="0">
              <a:lnSpc>
                <a:spcPct val="90000"/>
              </a:lnSpc>
              <a:spcBef>
                <a:spcPts val="400"/>
              </a:spcBef>
              <a:spcAft>
                <a:spcPts val="0"/>
              </a:spcAft>
              <a:buClr>
                <a:schemeClr val="accent1"/>
              </a:buClr>
              <a:buSzPct val="85000"/>
              <a:buFont typeface="Noto Sans Symbols"/>
              <a:buNone/>
            </a:pPr>
            <a:endParaRPr sz="2000" b="0" i="0" u="none" strike="noStrike" cap="none">
              <a:solidFill>
                <a:schemeClr val="dk1"/>
              </a:solidFill>
              <a:latin typeface="Georgia"/>
              <a:ea typeface="Georgia"/>
              <a:cs typeface="Georgia"/>
              <a:sym typeface="Georgia"/>
            </a:endParaRPr>
          </a:p>
          <a:p>
            <a:pPr marL="274320" marR="0" lvl="0" indent="-274320" algn="l" rtl="0">
              <a:lnSpc>
                <a:spcPct val="90000"/>
              </a:lnSpc>
              <a:spcBef>
                <a:spcPts val="400"/>
              </a:spcBef>
              <a:spcAft>
                <a:spcPts val="0"/>
              </a:spcAft>
              <a:buClr>
                <a:schemeClr val="accent1"/>
              </a:buClr>
              <a:buSzPct val="85000"/>
              <a:buFont typeface="Noto Sans Symbols"/>
              <a:buChar char="●"/>
            </a:pPr>
            <a:r>
              <a:rPr lang="en-US" sz="2000" b="0" i="0" u="none" strike="noStrike" cap="none">
                <a:solidFill>
                  <a:srgbClr val="595959"/>
                </a:solidFill>
                <a:latin typeface="Georgia"/>
                <a:ea typeface="Georgia"/>
                <a:cs typeface="Georgia"/>
                <a:sym typeface="Georgia"/>
              </a:rPr>
              <a:t>Neither the adoptive or birth parents know each other, nor do they ever meet.</a:t>
            </a:r>
          </a:p>
          <a:p>
            <a:pPr marL="274320" marR="0" lvl="0" indent="-274320" algn="l" rtl="0">
              <a:lnSpc>
                <a:spcPct val="90000"/>
              </a:lnSpc>
              <a:spcBef>
                <a:spcPts val="400"/>
              </a:spcBef>
              <a:spcAft>
                <a:spcPts val="0"/>
              </a:spcAft>
              <a:buClr>
                <a:schemeClr val="accent1"/>
              </a:buClr>
              <a:buSzPct val="85000"/>
              <a:buFont typeface="Noto Sans Symbols"/>
              <a:buChar char="●"/>
            </a:pPr>
            <a:r>
              <a:rPr lang="en-US" sz="2000" b="0" i="0" u="none" strike="noStrike" cap="none">
                <a:solidFill>
                  <a:srgbClr val="595959"/>
                </a:solidFill>
                <a:latin typeface="Georgia"/>
                <a:ea typeface="Georgia"/>
                <a:cs typeface="Georgia"/>
                <a:sym typeface="Georgia"/>
              </a:rPr>
              <a:t>The child will not know who their birth parents are, especially before turning 18. </a:t>
            </a:r>
          </a:p>
          <a:p>
            <a:pPr marL="274320" marR="0" lvl="0" indent="-274320" algn="l" rtl="0">
              <a:lnSpc>
                <a:spcPct val="90000"/>
              </a:lnSpc>
              <a:spcBef>
                <a:spcPts val="400"/>
              </a:spcBef>
              <a:buClr>
                <a:schemeClr val="accent1"/>
              </a:buClr>
              <a:buSzPct val="85000"/>
              <a:buFont typeface="Noto Sans Symbols"/>
              <a:buChar char="●"/>
            </a:pPr>
            <a:r>
              <a:rPr lang="en-US" sz="2000" b="0" i="0" u="none" strike="noStrike" cap="none">
                <a:solidFill>
                  <a:srgbClr val="595959"/>
                </a:solidFill>
                <a:latin typeface="Georgia"/>
                <a:ea typeface="Georgia"/>
                <a:cs typeface="Georgia"/>
                <a:sym typeface="Georgia"/>
              </a:rPr>
              <a:t>Before the 1990’s almost all adoptions were closed.</a:t>
            </a:r>
          </a:p>
        </p:txBody>
      </p:sp>
      <p:sp>
        <p:nvSpPr>
          <p:cNvPr id="245" name="Shape 245"/>
          <p:cNvSpPr txBox="1">
            <a:spLocks noGrp="1"/>
          </p:cNvSpPr>
          <p:nvPr>
            <p:ph type="body" idx="2"/>
          </p:nvPr>
        </p:nvSpPr>
        <p:spPr>
          <a:xfrm>
            <a:off x="301752" y="1474955"/>
            <a:ext cx="4038599" cy="458207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accent1"/>
              </a:buClr>
              <a:buSzPct val="25000"/>
              <a:buFont typeface="Noto Sans Symbols"/>
              <a:buNone/>
            </a:pPr>
            <a:r>
              <a:rPr lang="en-US" sz="2500" b="0" i="0" u="none" strike="noStrike" cap="none">
                <a:solidFill>
                  <a:srgbClr val="FFFFFF"/>
                </a:solidFill>
                <a:latin typeface="Georgia"/>
                <a:ea typeface="Georgia"/>
                <a:cs typeface="Georgia"/>
                <a:sym typeface="Georgia"/>
              </a:rPr>
              <a:t>Open</a:t>
            </a:r>
          </a:p>
          <a:p>
            <a:pPr marL="274320" marR="0" lvl="0" indent="-274320" algn="l" rtl="0">
              <a:lnSpc>
                <a:spcPct val="90000"/>
              </a:lnSpc>
              <a:spcBef>
                <a:spcPts val="400"/>
              </a:spcBef>
              <a:spcAft>
                <a:spcPts val="0"/>
              </a:spcAft>
              <a:buClr>
                <a:schemeClr val="accent1"/>
              </a:buClr>
              <a:buSzPct val="85000"/>
              <a:buFont typeface="Noto Sans Symbols"/>
              <a:buNone/>
            </a:pPr>
            <a:endParaRPr sz="2000" b="0" i="0" u="none" strike="noStrike" cap="none">
              <a:solidFill>
                <a:schemeClr val="dk1"/>
              </a:solidFill>
              <a:latin typeface="Georgia"/>
              <a:ea typeface="Georgia"/>
              <a:cs typeface="Georgia"/>
              <a:sym typeface="Georgia"/>
            </a:endParaRPr>
          </a:p>
          <a:p>
            <a:pPr marL="274320" marR="0" lvl="0" indent="-274320" algn="l" rtl="0">
              <a:lnSpc>
                <a:spcPct val="90000"/>
              </a:lnSpc>
              <a:spcBef>
                <a:spcPts val="400"/>
              </a:spcBef>
              <a:spcAft>
                <a:spcPts val="0"/>
              </a:spcAft>
              <a:buClr>
                <a:schemeClr val="accent1"/>
              </a:buClr>
              <a:buSzPct val="85000"/>
              <a:buFont typeface="Noto Sans Symbols"/>
              <a:buChar char="●"/>
            </a:pPr>
            <a:r>
              <a:rPr lang="en-US" sz="2000" b="0" i="0" u="none" strike="noStrike" cap="none">
                <a:solidFill>
                  <a:srgbClr val="595959"/>
                </a:solidFill>
                <a:latin typeface="Georgia"/>
                <a:ea typeface="Georgia"/>
                <a:cs typeface="Georgia"/>
                <a:sym typeface="Georgia"/>
              </a:rPr>
              <a:t>Most common type of adoption today.</a:t>
            </a:r>
          </a:p>
          <a:p>
            <a:pPr marL="274320" marR="0" lvl="0" indent="-274320" algn="l" rtl="0">
              <a:lnSpc>
                <a:spcPct val="90000"/>
              </a:lnSpc>
              <a:spcBef>
                <a:spcPts val="400"/>
              </a:spcBef>
              <a:spcAft>
                <a:spcPts val="0"/>
              </a:spcAft>
              <a:buClr>
                <a:schemeClr val="accent1"/>
              </a:buClr>
              <a:buSzPct val="85000"/>
              <a:buFont typeface="Noto Sans Symbols"/>
              <a:buChar char="●"/>
            </a:pPr>
            <a:r>
              <a:rPr lang="en-US" sz="2000" b="0" i="0" u="none" strike="noStrike" cap="none">
                <a:solidFill>
                  <a:srgbClr val="595959"/>
                </a:solidFill>
                <a:latin typeface="Georgia"/>
                <a:ea typeface="Georgia"/>
                <a:cs typeface="Georgia"/>
                <a:sym typeface="Georgia"/>
              </a:rPr>
              <a:t>The birth parents and adoptive family speak prior to and even after the child is born.</a:t>
            </a:r>
          </a:p>
          <a:p>
            <a:pPr marL="274320" marR="0" lvl="0" indent="-274320" algn="l" rtl="0">
              <a:lnSpc>
                <a:spcPct val="90000"/>
              </a:lnSpc>
              <a:spcBef>
                <a:spcPts val="400"/>
              </a:spcBef>
              <a:spcAft>
                <a:spcPts val="0"/>
              </a:spcAft>
              <a:buClr>
                <a:schemeClr val="accent1"/>
              </a:buClr>
              <a:buSzPct val="85000"/>
              <a:buFont typeface="Noto Sans Symbols"/>
              <a:buChar char="●"/>
            </a:pPr>
            <a:r>
              <a:rPr lang="en-US" sz="2000" b="0" i="0" u="none" strike="noStrike" cap="none">
                <a:solidFill>
                  <a:srgbClr val="595959"/>
                </a:solidFill>
                <a:latin typeface="Georgia"/>
                <a:ea typeface="Georgia"/>
                <a:cs typeface="Georgia"/>
                <a:sym typeface="Georgia"/>
              </a:rPr>
              <a:t>Can have varying degrees of openness/contact after placement.</a:t>
            </a:r>
          </a:p>
          <a:p>
            <a:pPr marL="274320" marR="0" lvl="0" indent="-274320" algn="l" rtl="0">
              <a:lnSpc>
                <a:spcPct val="90000"/>
              </a:lnSpc>
              <a:spcBef>
                <a:spcPts val="400"/>
              </a:spcBef>
              <a:spcAft>
                <a:spcPts val="0"/>
              </a:spcAft>
              <a:buClr>
                <a:schemeClr val="accent1"/>
              </a:buClr>
              <a:buSzPct val="85000"/>
              <a:buFont typeface="Noto Sans Symbols"/>
              <a:buChar char="●"/>
            </a:pPr>
            <a:r>
              <a:rPr lang="en-US" sz="2000" b="0" i="0" u="none" strike="noStrike" cap="none">
                <a:solidFill>
                  <a:srgbClr val="595959"/>
                </a:solidFill>
                <a:latin typeface="Georgia"/>
                <a:ea typeface="Georgia"/>
                <a:cs typeface="Georgia"/>
                <a:sym typeface="Georgia"/>
              </a:rPr>
              <a:t>Common for the adoptive family to mail pictures and letters to the birth parents and even have visits.</a:t>
            </a:r>
          </a:p>
          <a:p>
            <a:pPr marL="0" marR="0" lvl="0" indent="0" algn="ctr" rtl="0">
              <a:lnSpc>
                <a:spcPct val="90000"/>
              </a:lnSpc>
              <a:spcBef>
                <a:spcPts val="500"/>
              </a:spcBef>
              <a:buClr>
                <a:schemeClr val="accent1"/>
              </a:buClr>
              <a:buSzPct val="25000"/>
              <a:buFont typeface="Noto Sans Symbols"/>
              <a:buNone/>
            </a:pPr>
            <a:endParaRPr sz="2500" b="0" i="0" u="none" strike="noStrike" cap="none">
              <a:solidFill>
                <a:srgbClr val="FFFFFF"/>
              </a:solidFill>
              <a:latin typeface="Georgia"/>
              <a:ea typeface="Georgia"/>
              <a:cs typeface="Georgia"/>
              <a:sym typeface="Georgia"/>
            </a:endParaRP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What most adoptions look like today…</a:t>
            </a:r>
          </a:p>
        </p:txBody>
      </p:sp>
      <p:pic>
        <p:nvPicPr>
          <p:cNvPr id="252" name="Shape 252"/>
          <p:cNvPicPr preferRelativeResize="0">
            <a:picLocks noGrp="1"/>
          </p:cNvPicPr>
          <p:nvPr>
            <p:ph type="body" idx="4294967295"/>
          </p:nvPr>
        </p:nvPicPr>
        <p:blipFill rotWithShape="1">
          <a:blip r:embed="rId3">
            <a:alphaModFix/>
          </a:blip>
          <a:srcRect l="-900" t="1" r="-726" b="-3857"/>
          <a:stretch/>
        </p:blipFill>
        <p:spPr>
          <a:xfrm>
            <a:off x="805602" y="1839491"/>
            <a:ext cx="7634287" cy="3657600"/>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Shape 258"/>
          <p:cNvPicPr preferRelativeResize="0"/>
          <p:nvPr/>
        </p:nvPicPr>
        <p:blipFill rotWithShape="1">
          <a:blip r:embed="rId3">
            <a:alphaModFix/>
          </a:blip>
          <a:srcRect/>
          <a:stretch/>
        </p:blipFill>
        <p:spPr>
          <a:xfrm>
            <a:off x="2119007" y="188131"/>
            <a:ext cx="5009479" cy="6172199"/>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2400" b="0" i="0" u="none" strike="noStrike" cap="none">
                <a:solidFill>
                  <a:srgbClr val="7A9798"/>
                </a:solidFill>
                <a:latin typeface="Georgia"/>
                <a:ea typeface="Georgia"/>
                <a:cs typeface="Georgia"/>
                <a:sym typeface="Georgia"/>
              </a:rPr>
              <a:t>The Adoption Process for </a:t>
            </a:r>
            <a:br>
              <a:rPr lang="en-US" sz="2400" b="0" i="0" u="none" strike="noStrike" cap="none">
                <a:solidFill>
                  <a:srgbClr val="7A9798"/>
                </a:solidFill>
                <a:latin typeface="Georgia"/>
                <a:ea typeface="Georgia"/>
                <a:cs typeface="Georgia"/>
                <a:sym typeface="Georgia"/>
              </a:rPr>
            </a:br>
            <a:r>
              <a:rPr lang="en-US" sz="2400" b="0" i="0" u="none" strike="noStrike" cap="none">
                <a:solidFill>
                  <a:srgbClr val="7A9798"/>
                </a:solidFill>
                <a:latin typeface="Georgia"/>
                <a:ea typeface="Georgia"/>
                <a:cs typeface="Georgia"/>
                <a:sym typeface="Georgia"/>
              </a:rPr>
              <a:t>Adoptive Families </a:t>
            </a:r>
          </a:p>
        </p:txBody>
      </p:sp>
      <p:sp>
        <p:nvSpPr>
          <p:cNvPr id="265" name="Shape 265"/>
          <p:cNvSpPr txBox="1">
            <a:spLocks noGrp="1"/>
          </p:cNvSpPr>
          <p:nvPr>
            <p:ph type="body" idx="1"/>
          </p:nvPr>
        </p:nvSpPr>
        <p:spPr>
          <a:xfrm>
            <a:off x="301752" y="1371600"/>
            <a:ext cx="4038599" cy="4681727"/>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accent1"/>
              </a:buClr>
              <a:buSzPct val="25000"/>
              <a:buFont typeface="Noto Sans Symbols"/>
              <a:buNone/>
            </a:pPr>
            <a:endParaRPr sz="1562" b="0" i="0" u="none" strike="noStrike" cap="none">
              <a:solidFill>
                <a:schemeClr val="dk1"/>
              </a:solidFill>
              <a:latin typeface="Georgia"/>
              <a:ea typeface="Georgia"/>
              <a:cs typeface="Georgia"/>
              <a:sym typeface="Georgia"/>
            </a:endParaRPr>
          </a:p>
          <a:p>
            <a:pPr marL="0" marR="0" lvl="0" indent="0" algn="ctr" rtl="0">
              <a:lnSpc>
                <a:spcPct val="80000"/>
              </a:lnSpc>
              <a:spcBef>
                <a:spcPts val="400"/>
              </a:spcBef>
              <a:spcAft>
                <a:spcPts val="0"/>
              </a:spcAft>
              <a:buClr>
                <a:schemeClr val="accent1"/>
              </a:buClr>
              <a:buSzPct val="25000"/>
              <a:buFont typeface="Noto Sans Symbols"/>
              <a:buNone/>
            </a:pPr>
            <a:r>
              <a:rPr lang="en-US" sz="2000" b="0" i="0" u="none" strike="noStrike" cap="none">
                <a:solidFill>
                  <a:srgbClr val="FFFFFF"/>
                </a:solidFill>
                <a:latin typeface="Georgia"/>
                <a:ea typeface="Georgia"/>
                <a:cs typeface="Georgia"/>
                <a:sym typeface="Georgia"/>
              </a:rPr>
              <a:t>Completed Home Study</a:t>
            </a:r>
          </a:p>
          <a:p>
            <a:pPr marL="274320" marR="0" lvl="0" indent="-274320" algn="l" rtl="0">
              <a:lnSpc>
                <a:spcPct val="80000"/>
              </a:lnSpc>
              <a:spcBef>
                <a:spcPts val="275"/>
              </a:spcBef>
              <a:spcAft>
                <a:spcPts val="0"/>
              </a:spcAft>
              <a:buClr>
                <a:schemeClr val="accent1"/>
              </a:buClr>
              <a:buSzPct val="83482"/>
              <a:buFont typeface="Noto Sans Symbols"/>
              <a:buNone/>
            </a:pPr>
            <a:endParaRPr sz="1375" b="0" i="0" u="none" strike="noStrike" cap="none">
              <a:solidFill>
                <a:schemeClr val="dk1"/>
              </a:solidFill>
              <a:latin typeface="Georgia"/>
              <a:ea typeface="Georgia"/>
              <a:cs typeface="Georgia"/>
              <a:sym typeface="Georgia"/>
            </a:endParaRPr>
          </a:p>
          <a:p>
            <a:pPr marL="274320" marR="0" lvl="0" indent="-274320" algn="l" rtl="0">
              <a:lnSpc>
                <a:spcPct val="80000"/>
              </a:lnSpc>
              <a:spcBef>
                <a:spcPts val="300"/>
              </a:spcBef>
              <a:spcAft>
                <a:spcPts val="0"/>
              </a:spcAft>
              <a:buClr>
                <a:schemeClr val="accent1"/>
              </a:buClr>
              <a:buSzPct val="85000"/>
              <a:buFont typeface="Noto Sans Symbols"/>
              <a:buChar char="●"/>
            </a:pPr>
            <a:r>
              <a:rPr lang="en-US" sz="1500" b="0" i="0" u="none" strike="noStrike" cap="none">
                <a:solidFill>
                  <a:srgbClr val="595959"/>
                </a:solidFill>
                <a:latin typeface="Georgia"/>
                <a:ea typeface="Georgia"/>
                <a:cs typeface="Georgia"/>
                <a:sym typeface="Georgia"/>
              </a:rPr>
              <a:t>Questionnaires</a:t>
            </a:r>
          </a:p>
          <a:p>
            <a:pPr marL="548640" marR="0" lvl="1" indent="-281940" algn="l" rtl="0">
              <a:lnSpc>
                <a:spcPct val="80000"/>
              </a:lnSpc>
              <a:spcBef>
                <a:spcPts val="300"/>
              </a:spcBef>
              <a:spcAft>
                <a:spcPts val="0"/>
              </a:spcAft>
              <a:buClr>
                <a:schemeClr val="accent2"/>
              </a:buClr>
              <a:buSzPct val="70000"/>
              <a:buFont typeface="Noto Sans Symbols"/>
              <a:buChar char="○"/>
            </a:pPr>
            <a:r>
              <a:rPr lang="en-US" sz="1500" b="0" i="0" u="none" strike="noStrike" cap="none">
                <a:solidFill>
                  <a:schemeClr val="dk2"/>
                </a:solidFill>
                <a:latin typeface="Georgia"/>
                <a:ea typeface="Georgia"/>
                <a:cs typeface="Georgia"/>
                <a:sym typeface="Georgia"/>
              </a:rPr>
              <a:t>Family Background</a:t>
            </a:r>
          </a:p>
          <a:p>
            <a:pPr marL="548640" marR="0" lvl="1" indent="-281940" algn="l" rtl="0">
              <a:lnSpc>
                <a:spcPct val="80000"/>
              </a:lnSpc>
              <a:spcBef>
                <a:spcPts val="300"/>
              </a:spcBef>
              <a:spcAft>
                <a:spcPts val="0"/>
              </a:spcAft>
              <a:buClr>
                <a:schemeClr val="accent2"/>
              </a:buClr>
              <a:buSzPct val="70000"/>
              <a:buFont typeface="Noto Sans Symbols"/>
              <a:buChar char="○"/>
            </a:pPr>
            <a:r>
              <a:rPr lang="en-US" sz="1500" b="0" i="0" u="none" strike="noStrike" cap="none">
                <a:solidFill>
                  <a:schemeClr val="dk2"/>
                </a:solidFill>
                <a:latin typeface="Georgia"/>
                <a:ea typeface="Georgia"/>
                <a:cs typeface="Georgia"/>
                <a:sym typeface="Georgia"/>
              </a:rPr>
              <a:t>Education &amp; Employment</a:t>
            </a:r>
          </a:p>
          <a:p>
            <a:pPr marL="548640" marR="0" lvl="1" indent="-281940" algn="l" rtl="0">
              <a:lnSpc>
                <a:spcPct val="80000"/>
              </a:lnSpc>
              <a:spcBef>
                <a:spcPts val="300"/>
              </a:spcBef>
              <a:spcAft>
                <a:spcPts val="0"/>
              </a:spcAft>
              <a:buClr>
                <a:schemeClr val="accent2"/>
              </a:buClr>
              <a:buSzPct val="70000"/>
              <a:buFont typeface="Noto Sans Symbols"/>
              <a:buChar char="○"/>
            </a:pPr>
            <a:r>
              <a:rPr lang="en-US" sz="1500" b="0" i="0" u="none" strike="noStrike" cap="none">
                <a:solidFill>
                  <a:schemeClr val="dk2"/>
                </a:solidFill>
                <a:latin typeface="Georgia"/>
                <a:ea typeface="Georgia"/>
                <a:cs typeface="Georgia"/>
                <a:sym typeface="Georgia"/>
              </a:rPr>
              <a:t>Relationships</a:t>
            </a:r>
          </a:p>
          <a:p>
            <a:pPr marL="548640" marR="0" lvl="1" indent="-281940" algn="l" rtl="0">
              <a:lnSpc>
                <a:spcPct val="80000"/>
              </a:lnSpc>
              <a:spcBef>
                <a:spcPts val="300"/>
              </a:spcBef>
              <a:spcAft>
                <a:spcPts val="0"/>
              </a:spcAft>
              <a:buClr>
                <a:schemeClr val="accent2"/>
              </a:buClr>
              <a:buSzPct val="70000"/>
              <a:buFont typeface="Noto Sans Symbols"/>
              <a:buChar char="○"/>
            </a:pPr>
            <a:r>
              <a:rPr lang="en-US" sz="1500" b="0" i="0" u="none" strike="noStrike" cap="none">
                <a:solidFill>
                  <a:schemeClr val="dk2"/>
                </a:solidFill>
                <a:latin typeface="Georgia"/>
                <a:ea typeface="Georgia"/>
                <a:cs typeface="Georgia"/>
                <a:sym typeface="Georgia"/>
              </a:rPr>
              <a:t>Daily Life</a:t>
            </a:r>
          </a:p>
          <a:p>
            <a:pPr marL="548640" marR="0" lvl="1" indent="-281940" algn="l" rtl="0">
              <a:lnSpc>
                <a:spcPct val="80000"/>
              </a:lnSpc>
              <a:spcBef>
                <a:spcPts val="300"/>
              </a:spcBef>
              <a:spcAft>
                <a:spcPts val="0"/>
              </a:spcAft>
              <a:buClr>
                <a:schemeClr val="accent2"/>
              </a:buClr>
              <a:buSzPct val="70000"/>
              <a:buFont typeface="Noto Sans Symbols"/>
              <a:buChar char="○"/>
            </a:pPr>
            <a:r>
              <a:rPr lang="en-US" sz="1500" b="0" i="0" u="none" strike="noStrike" cap="none">
                <a:solidFill>
                  <a:schemeClr val="dk2"/>
                </a:solidFill>
                <a:latin typeface="Georgia"/>
                <a:ea typeface="Georgia"/>
                <a:cs typeface="Georgia"/>
                <a:sym typeface="Georgia"/>
              </a:rPr>
              <a:t>Parenting</a:t>
            </a:r>
          </a:p>
          <a:p>
            <a:pPr marL="548640" marR="0" lvl="1" indent="-281940" algn="l" rtl="0">
              <a:lnSpc>
                <a:spcPct val="80000"/>
              </a:lnSpc>
              <a:spcBef>
                <a:spcPts val="300"/>
              </a:spcBef>
              <a:spcAft>
                <a:spcPts val="0"/>
              </a:spcAft>
              <a:buClr>
                <a:schemeClr val="accent2"/>
              </a:buClr>
              <a:buSzPct val="70000"/>
              <a:buFont typeface="Noto Sans Symbols"/>
              <a:buChar char="○"/>
            </a:pPr>
            <a:r>
              <a:rPr lang="en-US" sz="1500" b="0" i="0" u="none" strike="noStrike" cap="none">
                <a:solidFill>
                  <a:schemeClr val="dk2"/>
                </a:solidFill>
                <a:latin typeface="Georgia"/>
                <a:ea typeface="Georgia"/>
                <a:cs typeface="Georgia"/>
                <a:sym typeface="Georgia"/>
              </a:rPr>
              <a:t>Neighborhood &amp; Home</a:t>
            </a:r>
          </a:p>
          <a:p>
            <a:pPr marL="548640" marR="0" lvl="1" indent="-281940" algn="l" rtl="0">
              <a:lnSpc>
                <a:spcPct val="80000"/>
              </a:lnSpc>
              <a:spcBef>
                <a:spcPts val="300"/>
              </a:spcBef>
              <a:spcAft>
                <a:spcPts val="0"/>
              </a:spcAft>
              <a:buClr>
                <a:schemeClr val="accent2"/>
              </a:buClr>
              <a:buSzPct val="70000"/>
              <a:buFont typeface="Noto Sans Symbols"/>
              <a:buChar char="○"/>
            </a:pPr>
            <a:r>
              <a:rPr lang="en-US" sz="1500" b="0" i="0" u="none" strike="noStrike" cap="none">
                <a:solidFill>
                  <a:schemeClr val="dk2"/>
                </a:solidFill>
                <a:latin typeface="Georgia"/>
                <a:ea typeface="Georgia"/>
                <a:cs typeface="Georgia"/>
                <a:sym typeface="Georgia"/>
              </a:rPr>
              <a:t>Religion/Belief System</a:t>
            </a:r>
          </a:p>
          <a:p>
            <a:pPr marL="548640" marR="0" lvl="1" indent="-281940" algn="l" rtl="0">
              <a:lnSpc>
                <a:spcPct val="80000"/>
              </a:lnSpc>
              <a:spcBef>
                <a:spcPts val="300"/>
              </a:spcBef>
              <a:spcAft>
                <a:spcPts val="0"/>
              </a:spcAft>
              <a:buClr>
                <a:schemeClr val="accent2"/>
              </a:buClr>
              <a:buSzPct val="70000"/>
              <a:buFont typeface="Noto Sans Symbols"/>
              <a:buChar char="○"/>
            </a:pPr>
            <a:r>
              <a:rPr lang="en-US" sz="1500" b="0" i="0" u="none" strike="noStrike" cap="none">
                <a:solidFill>
                  <a:schemeClr val="dk2"/>
                </a:solidFill>
                <a:latin typeface="Georgia"/>
                <a:ea typeface="Georgia"/>
                <a:cs typeface="Georgia"/>
                <a:sym typeface="Georgia"/>
              </a:rPr>
              <a:t>Feelings about/readiness for adoption</a:t>
            </a:r>
          </a:p>
          <a:p>
            <a:pPr marL="274320" marR="0" lvl="0" indent="-274320" algn="l" rtl="0">
              <a:lnSpc>
                <a:spcPct val="80000"/>
              </a:lnSpc>
              <a:spcBef>
                <a:spcPts val="300"/>
              </a:spcBef>
              <a:spcAft>
                <a:spcPts val="0"/>
              </a:spcAft>
              <a:buClr>
                <a:schemeClr val="accent1"/>
              </a:buClr>
              <a:buSzPct val="85000"/>
              <a:buFont typeface="Noto Sans Symbols"/>
              <a:buChar char="●"/>
            </a:pPr>
            <a:r>
              <a:rPr lang="en-US" sz="1500" b="0" i="0" u="none" strike="noStrike" cap="none">
                <a:solidFill>
                  <a:srgbClr val="595959"/>
                </a:solidFill>
                <a:latin typeface="Georgia"/>
                <a:ea typeface="Georgia"/>
                <a:cs typeface="Georgia"/>
                <a:sym typeface="Georgia"/>
              </a:rPr>
              <a:t>Interviews</a:t>
            </a:r>
          </a:p>
          <a:p>
            <a:pPr marL="274320" marR="0" lvl="0" indent="-274320" algn="l" rtl="0">
              <a:lnSpc>
                <a:spcPct val="80000"/>
              </a:lnSpc>
              <a:spcBef>
                <a:spcPts val="300"/>
              </a:spcBef>
              <a:spcAft>
                <a:spcPts val="0"/>
              </a:spcAft>
              <a:buClr>
                <a:schemeClr val="accent1"/>
              </a:buClr>
              <a:buSzPct val="85000"/>
              <a:buFont typeface="Noto Sans Symbols"/>
              <a:buChar char="●"/>
            </a:pPr>
            <a:r>
              <a:rPr lang="en-US" sz="1500" b="0" i="0" u="none" strike="noStrike" cap="none">
                <a:solidFill>
                  <a:srgbClr val="595959"/>
                </a:solidFill>
                <a:latin typeface="Georgia"/>
                <a:ea typeface="Georgia"/>
                <a:cs typeface="Georgia"/>
                <a:sym typeface="Georgia"/>
              </a:rPr>
              <a:t>Background Checks</a:t>
            </a:r>
          </a:p>
          <a:p>
            <a:pPr marL="274320" marR="0" lvl="0" indent="-274320" algn="l" rtl="0">
              <a:lnSpc>
                <a:spcPct val="80000"/>
              </a:lnSpc>
              <a:spcBef>
                <a:spcPts val="300"/>
              </a:spcBef>
              <a:spcAft>
                <a:spcPts val="0"/>
              </a:spcAft>
              <a:buClr>
                <a:schemeClr val="accent1"/>
              </a:buClr>
              <a:buSzPct val="85000"/>
              <a:buFont typeface="Noto Sans Symbols"/>
              <a:buChar char="●"/>
            </a:pPr>
            <a:r>
              <a:rPr lang="en-US" sz="1500" b="0" i="0" u="none" strike="noStrike" cap="none">
                <a:solidFill>
                  <a:srgbClr val="595959"/>
                </a:solidFill>
                <a:latin typeface="Georgia"/>
                <a:ea typeface="Georgia"/>
                <a:cs typeface="Georgia"/>
                <a:sym typeface="Georgia"/>
              </a:rPr>
              <a:t>Home Inspection</a:t>
            </a:r>
          </a:p>
          <a:p>
            <a:pPr marL="274320" marR="0" lvl="0" indent="-274320" algn="l" rtl="0">
              <a:lnSpc>
                <a:spcPct val="80000"/>
              </a:lnSpc>
              <a:spcBef>
                <a:spcPts val="300"/>
              </a:spcBef>
              <a:spcAft>
                <a:spcPts val="0"/>
              </a:spcAft>
              <a:buClr>
                <a:schemeClr val="accent1"/>
              </a:buClr>
              <a:buSzPct val="85000"/>
              <a:buFont typeface="Noto Sans Symbols"/>
              <a:buChar char="●"/>
            </a:pPr>
            <a:r>
              <a:rPr lang="en-US" sz="1500" b="0" i="0" u="none" strike="noStrike" cap="none">
                <a:solidFill>
                  <a:srgbClr val="595959"/>
                </a:solidFill>
                <a:latin typeface="Georgia"/>
                <a:ea typeface="Georgia"/>
                <a:cs typeface="Georgia"/>
                <a:sym typeface="Georgia"/>
              </a:rPr>
              <a:t>Health Statements</a:t>
            </a:r>
          </a:p>
          <a:p>
            <a:pPr marL="274320" marR="0" lvl="0" indent="-274320" algn="l" rtl="0">
              <a:lnSpc>
                <a:spcPct val="80000"/>
              </a:lnSpc>
              <a:spcBef>
                <a:spcPts val="300"/>
              </a:spcBef>
              <a:spcAft>
                <a:spcPts val="0"/>
              </a:spcAft>
              <a:buClr>
                <a:schemeClr val="accent1"/>
              </a:buClr>
              <a:buSzPct val="85000"/>
              <a:buFont typeface="Noto Sans Symbols"/>
              <a:buChar char="●"/>
            </a:pPr>
            <a:r>
              <a:rPr lang="en-US" sz="1500" b="0" i="0" u="none" strike="noStrike" cap="none">
                <a:solidFill>
                  <a:srgbClr val="595959"/>
                </a:solidFill>
                <a:latin typeface="Georgia"/>
                <a:ea typeface="Georgia"/>
                <a:cs typeface="Georgia"/>
                <a:sym typeface="Georgia"/>
              </a:rPr>
              <a:t>Financial Statements</a:t>
            </a:r>
          </a:p>
          <a:p>
            <a:pPr marL="274320" marR="0" lvl="0" indent="-274320" algn="l" rtl="0">
              <a:lnSpc>
                <a:spcPct val="80000"/>
              </a:lnSpc>
              <a:spcBef>
                <a:spcPts val="300"/>
              </a:spcBef>
              <a:spcAft>
                <a:spcPts val="0"/>
              </a:spcAft>
              <a:buClr>
                <a:schemeClr val="accent1"/>
              </a:buClr>
              <a:buSzPct val="85000"/>
              <a:buFont typeface="Noto Sans Symbols"/>
              <a:buChar char="●"/>
            </a:pPr>
            <a:r>
              <a:rPr lang="en-US" sz="1500" b="0" i="0" u="none" strike="noStrike" cap="none">
                <a:solidFill>
                  <a:srgbClr val="595959"/>
                </a:solidFill>
                <a:latin typeface="Georgia"/>
                <a:ea typeface="Georgia"/>
                <a:cs typeface="Georgia"/>
                <a:sym typeface="Georgia"/>
              </a:rPr>
              <a:t>Letters of Reference</a:t>
            </a:r>
          </a:p>
          <a:p>
            <a:pPr marL="274320" marR="0" lvl="0" indent="-274320" algn="l" rtl="0">
              <a:lnSpc>
                <a:spcPct val="80000"/>
              </a:lnSpc>
              <a:spcBef>
                <a:spcPts val="300"/>
              </a:spcBef>
              <a:buClr>
                <a:schemeClr val="accent1"/>
              </a:buClr>
              <a:buSzPct val="85000"/>
              <a:buFont typeface="Noto Sans Symbols"/>
              <a:buChar char="●"/>
            </a:pPr>
            <a:r>
              <a:rPr lang="en-US" sz="1500" b="0" i="0" u="none" strike="noStrike" cap="none">
                <a:solidFill>
                  <a:srgbClr val="595959"/>
                </a:solidFill>
                <a:latin typeface="Georgia"/>
                <a:ea typeface="Georgia"/>
                <a:cs typeface="Georgia"/>
                <a:sym typeface="Georgia"/>
              </a:rPr>
              <a:t>Training/Education</a:t>
            </a:r>
          </a:p>
        </p:txBody>
      </p:sp>
      <p:sp>
        <p:nvSpPr>
          <p:cNvPr id="266" name="Shape 266"/>
          <p:cNvSpPr txBox="1">
            <a:spLocks noGrp="1"/>
          </p:cNvSpPr>
          <p:nvPr>
            <p:ph type="body" idx="2"/>
          </p:nvPr>
        </p:nvSpPr>
        <p:spPr>
          <a:xfrm>
            <a:off x="4800600" y="1371600"/>
            <a:ext cx="4038599" cy="4681727"/>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spcAft>
                <a:spcPts val="0"/>
              </a:spcAft>
              <a:buClr>
                <a:schemeClr val="accent1"/>
              </a:buClr>
              <a:buSzPct val="82981"/>
              <a:buFont typeface="Noto Sans Symbols"/>
              <a:buNone/>
            </a:pPr>
            <a:endParaRPr sz="1562" b="0" i="0" u="none" strike="noStrike" cap="none">
              <a:solidFill>
                <a:schemeClr val="dk1"/>
              </a:solidFill>
              <a:latin typeface="Georgia"/>
              <a:ea typeface="Georgia"/>
              <a:cs typeface="Georgia"/>
              <a:sym typeface="Georgia"/>
            </a:endParaRPr>
          </a:p>
          <a:p>
            <a:pPr marL="0" marR="0" lvl="0" indent="0" algn="ctr" rtl="0">
              <a:lnSpc>
                <a:spcPct val="80000"/>
              </a:lnSpc>
              <a:spcBef>
                <a:spcPts val="400"/>
              </a:spcBef>
              <a:spcAft>
                <a:spcPts val="0"/>
              </a:spcAft>
              <a:buClr>
                <a:schemeClr val="accent1"/>
              </a:buClr>
              <a:buSzPct val="25000"/>
              <a:buFont typeface="Noto Sans Symbols"/>
              <a:buNone/>
            </a:pPr>
            <a:r>
              <a:rPr lang="en-US" sz="2000" b="0" i="0" u="none" strike="noStrike" cap="none">
                <a:solidFill>
                  <a:srgbClr val="FFFFFF"/>
                </a:solidFill>
                <a:latin typeface="Georgia"/>
                <a:ea typeface="Georgia"/>
                <a:cs typeface="Georgia"/>
                <a:sym typeface="Georgia"/>
              </a:rPr>
              <a:t>Finding a Child to Adopt</a:t>
            </a:r>
          </a:p>
          <a:p>
            <a:pPr marL="274320" marR="0" lvl="0" indent="-274320" algn="l" rtl="0">
              <a:lnSpc>
                <a:spcPct val="80000"/>
              </a:lnSpc>
              <a:spcBef>
                <a:spcPts val="312"/>
              </a:spcBef>
              <a:spcAft>
                <a:spcPts val="0"/>
              </a:spcAft>
              <a:buClr>
                <a:schemeClr val="accent1"/>
              </a:buClr>
              <a:buSzPct val="82981"/>
              <a:buFont typeface="Noto Sans Symbols"/>
              <a:buNone/>
            </a:pPr>
            <a:endParaRPr sz="1562" b="0" i="0" u="none" strike="noStrike" cap="none">
              <a:solidFill>
                <a:schemeClr val="dk1"/>
              </a:solidFill>
              <a:latin typeface="Georgia"/>
              <a:ea typeface="Georgia"/>
              <a:cs typeface="Georgia"/>
              <a:sym typeface="Georgia"/>
            </a:endParaRPr>
          </a:p>
          <a:p>
            <a:pPr marL="274320" marR="0" lvl="0" indent="-274320" algn="l" rtl="0">
              <a:lnSpc>
                <a:spcPct val="80000"/>
              </a:lnSpc>
              <a:spcBef>
                <a:spcPts val="350"/>
              </a:spcBef>
              <a:spcAft>
                <a:spcPts val="0"/>
              </a:spcAft>
              <a:buClr>
                <a:schemeClr val="accent1"/>
              </a:buClr>
              <a:buSzPct val="82638"/>
              <a:buFont typeface="Noto Sans Symbols"/>
              <a:buChar char="●"/>
            </a:pPr>
            <a:r>
              <a:rPr lang="en-US" sz="1750" b="0" i="0" u="none" strike="noStrike" cap="none">
                <a:solidFill>
                  <a:srgbClr val="595959"/>
                </a:solidFill>
                <a:latin typeface="Georgia"/>
                <a:ea typeface="Georgia"/>
                <a:cs typeface="Georgia"/>
                <a:sym typeface="Georgia"/>
              </a:rPr>
              <a:t>Domestic Newborn Adoption</a:t>
            </a:r>
          </a:p>
          <a:p>
            <a:pPr marL="548640" marR="0" lvl="1" indent="-281940" algn="l" rtl="0">
              <a:lnSpc>
                <a:spcPct val="80000"/>
              </a:lnSpc>
              <a:spcBef>
                <a:spcPts val="325"/>
              </a:spcBef>
              <a:spcAft>
                <a:spcPts val="0"/>
              </a:spcAft>
              <a:buClr>
                <a:schemeClr val="accent2"/>
              </a:buClr>
              <a:buSzPct val="71093"/>
              <a:buFont typeface="Noto Sans Symbols"/>
              <a:buChar char="○"/>
            </a:pPr>
            <a:r>
              <a:rPr lang="en-US" sz="1625" b="0" i="0" u="none" strike="noStrike" cap="none">
                <a:solidFill>
                  <a:schemeClr val="dk2"/>
                </a:solidFill>
                <a:latin typeface="Georgia"/>
                <a:ea typeface="Georgia"/>
                <a:cs typeface="Georgia"/>
                <a:sym typeface="Georgia"/>
              </a:rPr>
              <a:t>Private</a:t>
            </a:r>
          </a:p>
          <a:p>
            <a:pPr marL="548640" marR="0" lvl="1" indent="-281940" algn="l" rtl="0">
              <a:lnSpc>
                <a:spcPct val="80000"/>
              </a:lnSpc>
              <a:spcBef>
                <a:spcPts val="325"/>
              </a:spcBef>
              <a:spcAft>
                <a:spcPts val="0"/>
              </a:spcAft>
              <a:buClr>
                <a:schemeClr val="accent2"/>
              </a:buClr>
              <a:buSzPct val="71093"/>
              <a:buFont typeface="Noto Sans Symbols"/>
              <a:buChar char="○"/>
            </a:pPr>
            <a:r>
              <a:rPr lang="en-US" sz="1625" b="0" i="0" u="none" strike="noStrike" cap="none">
                <a:solidFill>
                  <a:schemeClr val="dk2"/>
                </a:solidFill>
                <a:latin typeface="Georgia"/>
                <a:ea typeface="Georgia"/>
                <a:cs typeface="Georgia"/>
                <a:sym typeface="Georgia"/>
              </a:rPr>
              <a:t>Agency</a:t>
            </a:r>
          </a:p>
          <a:p>
            <a:pPr marL="548640" marR="0" lvl="1" indent="-281940" algn="l" rtl="0">
              <a:lnSpc>
                <a:spcPct val="80000"/>
              </a:lnSpc>
              <a:spcBef>
                <a:spcPts val="325"/>
              </a:spcBef>
              <a:spcAft>
                <a:spcPts val="0"/>
              </a:spcAft>
              <a:buClr>
                <a:schemeClr val="accent2"/>
              </a:buClr>
              <a:buSzPct val="71093"/>
              <a:buFont typeface="Noto Sans Symbols"/>
              <a:buChar char="○"/>
            </a:pPr>
            <a:r>
              <a:rPr lang="en-US" sz="1625" b="0" i="0" u="none" strike="noStrike" cap="none">
                <a:solidFill>
                  <a:schemeClr val="dk2"/>
                </a:solidFill>
                <a:latin typeface="Georgia"/>
                <a:ea typeface="Georgia"/>
                <a:cs typeface="Georgia"/>
                <a:sym typeface="Georgia"/>
              </a:rPr>
              <a:t>Lawyer</a:t>
            </a:r>
          </a:p>
          <a:p>
            <a:pPr marL="274320" marR="0" lvl="0" indent="-274320" algn="l" rtl="0">
              <a:lnSpc>
                <a:spcPct val="80000"/>
              </a:lnSpc>
              <a:spcBef>
                <a:spcPts val="350"/>
              </a:spcBef>
              <a:spcAft>
                <a:spcPts val="0"/>
              </a:spcAft>
              <a:buClr>
                <a:schemeClr val="accent1"/>
              </a:buClr>
              <a:buSzPct val="82638"/>
              <a:buFont typeface="Noto Sans Symbols"/>
              <a:buChar char="●"/>
            </a:pPr>
            <a:r>
              <a:rPr lang="en-US" sz="1750" b="0" i="0" u="none" strike="noStrike" cap="none">
                <a:solidFill>
                  <a:srgbClr val="595959"/>
                </a:solidFill>
                <a:latin typeface="Georgia"/>
                <a:ea typeface="Georgia"/>
                <a:cs typeface="Georgia"/>
                <a:sym typeface="Georgia"/>
              </a:rPr>
              <a:t>Foster Adoption</a:t>
            </a:r>
          </a:p>
          <a:p>
            <a:pPr marL="274320" marR="0" lvl="0" indent="-274320" algn="l" rtl="0">
              <a:lnSpc>
                <a:spcPct val="80000"/>
              </a:lnSpc>
              <a:spcBef>
                <a:spcPts val="350"/>
              </a:spcBef>
              <a:spcAft>
                <a:spcPts val="0"/>
              </a:spcAft>
              <a:buClr>
                <a:schemeClr val="accent1"/>
              </a:buClr>
              <a:buSzPct val="82638"/>
              <a:buFont typeface="Noto Sans Symbols"/>
              <a:buChar char="●"/>
            </a:pPr>
            <a:r>
              <a:rPr lang="en-US" sz="1750" b="0" i="0" u="none" strike="noStrike" cap="none">
                <a:solidFill>
                  <a:srgbClr val="595959"/>
                </a:solidFill>
                <a:latin typeface="Georgia"/>
                <a:ea typeface="Georgia"/>
                <a:cs typeface="Georgia"/>
                <a:sym typeface="Georgia"/>
              </a:rPr>
              <a:t>International Adoption</a:t>
            </a:r>
          </a:p>
          <a:p>
            <a:pPr marL="274320" marR="0" lvl="0" indent="-274320" algn="l" rtl="0">
              <a:lnSpc>
                <a:spcPct val="80000"/>
              </a:lnSpc>
              <a:spcBef>
                <a:spcPts val="350"/>
              </a:spcBef>
              <a:spcAft>
                <a:spcPts val="0"/>
              </a:spcAft>
              <a:buClr>
                <a:schemeClr val="accent1"/>
              </a:buClr>
              <a:buSzPct val="82638"/>
              <a:buFont typeface="Noto Sans Symbols"/>
              <a:buNone/>
            </a:pPr>
            <a:endParaRPr sz="1750" b="0" i="0" u="none" strike="noStrike" cap="none">
              <a:solidFill>
                <a:srgbClr val="595959"/>
              </a:solidFill>
              <a:latin typeface="Georgia"/>
              <a:ea typeface="Georgia"/>
              <a:cs typeface="Georgia"/>
              <a:sym typeface="Georgia"/>
            </a:endParaRPr>
          </a:p>
          <a:p>
            <a:pPr marL="274320" marR="0" lvl="0" indent="-274320" algn="l" rtl="0">
              <a:lnSpc>
                <a:spcPct val="80000"/>
              </a:lnSpc>
              <a:spcBef>
                <a:spcPts val="350"/>
              </a:spcBef>
              <a:spcAft>
                <a:spcPts val="0"/>
              </a:spcAft>
              <a:buClr>
                <a:schemeClr val="accent1"/>
              </a:buClr>
              <a:buSzPct val="82638"/>
              <a:buFont typeface="Noto Sans Symbols"/>
              <a:buNone/>
            </a:pPr>
            <a:endParaRPr sz="1750" b="0" i="0" u="none" strike="noStrike" cap="none">
              <a:solidFill>
                <a:srgbClr val="595959"/>
              </a:solidFill>
              <a:latin typeface="Georgia"/>
              <a:ea typeface="Georgia"/>
              <a:cs typeface="Georgia"/>
              <a:sym typeface="Georgia"/>
            </a:endParaRPr>
          </a:p>
          <a:p>
            <a:pPr marL="0" marR="0" lvl="0" indent="0" algn="ctr" rtl="0">
              <a:lnSpc>
                <a:spcPct val="80000"/>
              </a:lnSpc>
              <a:spcBef>
                <a:spcPts val="875"/>
              </a:spcBef>
              <a:spcAft>
                <a:spcPts val="0"/>
              </a:spcAft>
              <a:buClr>
                <a:schemeClr val="accent1"/>
              </a:buClr>
              <a:buSzPct val="25000"/>
              <a:buFont typeface="Noto Sans Symbols"/>
              <a:buNone/>
            </a:pPr>
            <a:r>
              <a:rPr lang="en-US" sz="4375" b="0" i="0" u="none" strike="noStrike" cap="none">
                <a:solidFill>
                  <a:srgbClr val="FFFFFF"/>
                </a:solidFill>
                <a:latin typeface="Georgia"/>
                <a:ea typeface="Georgia"/>
                <a:cs typeface="Georgia"/>
                <a:sym typeface="Georgia"/>
              </a:rPr>
              <a:t>WAITING</a:t>
            </a:r>
          </a:p>
          <a:p>
            <a:pPr marL="0" marR="0" lvl="0" indent="0" algn="ctr" rtl="0">
              <a:lnSpc>
                <a:spcPct val="80000"/>
              </a:lnSpc>
              <a:spcBef>
                <a:spcPts val="350"/>
              </a:spcBef>
              <a:buClr>
                <a:schemeClr val="accent1"/>
              </a:buClr>
              <a:buSzPct val="25000"/>
              <a:buFont typeface="Noto Sans Symbols"/>
              <a:buNone/>
            </a:pPr>
            <a:endParaRPr sz="1750" b="0" i="0" u="none" strike="noStrike" cap="none">
              <a:solidFill>
                <a:srgbClr val="595959"/>
              </a:solidFill>
              <a:latin typeface="Georgia"/>
              <a:ea typeface="Georgia"/>
              <a:cs typeface="Georgia"/>
              <a:sym typeface="Georgia"/>
            </a:endParaRP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01752" y="25281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2400" b="0" i="0" u="none" strike="noStrike" cap="none">
                <a:solidFill>
                  <a:srgbClr val="7A9798"/>
                </a:solidFill>
                <a:latin typeface="Georgia"/>
                <a:ea typeface="Georgia"/>
                <a:cs typeface="Georgia"/>
                <a:sym typeface="Georgia"/>
              </a:rPr>
              <a:t>The Adoption Process for</a:t>
            </a:r>
            <a:br>
              <a:rPr lang="en-US" sz="2400" b="0" i="0" u="none" strike="noStrike" cap="none">
                <a:solidFill>
                  <a:srgbClr val="7A9798"/>
                </a:solidFill>
                <a:latin typeface="Georgia"/>
                <a:ea typeface="Georgia"/>
                <a:cs typeface="Georgia"/>
                <a:sym typeface="Georgia"/>
              </a:rPr>
            </a:br>
            <a:r>
              <a:rPr lang="en-US" sz="2400" b="0" i="0" u="none" strike="noStrike" cap="none">
                <a:solidFill>
                  <a:srgbClr val="7A9798"/>
                </a:solidFill>
                <a:latin typeface="Georgia"/>
                <a:ea typeface="Georgia"/>
                <a:cs typeface="Georgia"/>
                <a:sym typeface="Georgia"/>
              </a:rPr>
              <a:t>Expectant Parents</a:t>
            </a:r>
          </a:p>
        </p:txBody>
      </p:sp>
      <p:sp>
        <p:nvSpPr>
          <p:cNvPr id="273" name="Shape 273"/>
          <p:cNvSpPr txBox="1">
            <a:spLocks noGrp="1"/>
          </p:cNvSpPr>
          <p:nvPr>
            <p:ph type="body" idx="1"/>
          </p:nvPr>
        </p:nvSpPr>
        <p:spPr>
          <a:xfrm>
            <a:off x="301752" y="1371600"/>
            <a:ext cx="4038599" cy="5212664"/>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spcAft>
                <a:spcPts val="0"/>
              </a:spcAft>
              <a:buClr>
                <a:schemeClr val="accent1"/>
              </a:buClr>
              <a:buSzPct val="86655"/>
              <a:buFont typeface="Noto Sans Symbols"/>
              <a:buNone/>
            </a:pPr>
            <a:endParaRPr sz="1937" b="0" i="0" u="none" strike="noStrike" cap="none">
              <a:solidFill>
                <a:srgbClr val="595959"/>
              </a:solidFill>
              <a:latin typeface="Georgia"/>
              <a:ea typeface="Georgia"/>
              <a:cs typeface="Georgia"/>
              <a:sym typeface="Georgia"/>
            </a:endParaRPr>
          </a:p>
          <a:p>
            <a:pPr marL="274320" marR="0" lvl="0" indent="-274320" algn="l" rtl="0">
              <a:lnSpc>
                <a:spcPct val="80000"/>
              </a:lnSpc>
              <a:spcBef>
                <a:spcPts val="387"/>
              </a:spcBef>
              <a:spcAft>
                <a:spcPts val="0"/>
              </a:spcAft>
              <a:buClr>
                <a:schemeClr val="accent1"/>
              </a:buClr>
              <a:buSzPct val="86655"/>
              <a:buFont typeface="Noto Sans Symbols"/>
              <a:buChar char="●"/>
            </a:pPr>
            <a:r>
              <a:rPr lang="en-US" sz="1937" b="0" i="0" u="none" strike="noStrike" cap="none">
                <a:solidFill>
                  <a:srgbClr val="595959"/>
                </a:solidFill>
                <a:latin typeface="Georgia"/>
                <a:ea typeface="Georgia"/>
                <a:cs typeface="Georgia"/>
                <a:sym typeface="Georgia"/>
              </a:rPr>
              <a:t>Decide if adoption is right for you.</a:t>
            </a:r>
          </a:p>
          <a:p>
            <a:pPr marL="274320" marR="0" lvl="0" indent="-274320" algn="l" rtl="0">
              <a:lnSpc>
                <a:spcPct val="80000"/>
              </a:lnSpc>
              <a:spcBef>
                <a:spcPts val="387"/>
              </a:spcBef>
              <a:spcAft>
                <a:spcPts val="0"/>
              </a:spcAft>
              <a:buClr>
                <a:schemeClr val="accent1"/>
              </a:buClr>
              <a:buSzPct val="86655"/>
              <a:buFont typeface="Noto Sans Symbols"/>
              <a:buChar char="●"/>
            </a:pPr>
            <a:r>
              <a:rPr lang="en-US" sz="1937" b="0" i="0" u="none" strike="noStrike" cap="none">
                <a:solidFill>
                  <a:srgbClr val="595959"/>
                </a:solidFill>
                <a:latin typeface="Georgia"/>
                <a:ea typeface="Georgia"/>
                <a:cs typeface="Georgia"/>
                <a:sym typeface="Georgia"/>
              </a:rPr>
              <a:t>Make an adoption plan</a:t>
            </a:r>
          </a:p>
          <a:p>
            <a:pPr marL="548640" marR="0" lvl="1" indent="-281940" algn="l" rtl="0">
              <a:lnSpc>
                <a:spcPct val="80000"/>
              </a:lnSpc>
              <a:spcBef>
                <a:spcPts val="341"/>
              </a:spcBef>
              <a:spcAft>
                <a:spcPts val="0"/>
              </a:spcAft>
              <a:buClr>
                <a:schemeClr val="accent2"/>
              </a:buClr>
              <a:buSzPct val="70164"/>
              <a:buFont typeface="Noto Sans Symbols"/>
              <a:buChar char="○"/>
            </a:pPr>
            <a:r>
              <a:rPr lang="en-US" sz="1704" b="0" i="0" u="none" strike="noStrike" cap="none">
                <a:solidFill>
                  <a:schemeClr val="dk2"/>
                </a:solidFill>
                <a:latin typeface="Georgia"/>
                <a:ea typeface="Georgia"/>
                <a:cs typeface="Georgia"/>
                <a:sym typeface="Georgia"/>
              </a:rPr>
              <a:t>Do you want to work with an agency or an attorney?</a:t>
            </a:r>
          </a:p>
          <a:p>
            <a:pPr marL="548640" marR="0" lvl="1" indent="-281940" algn="l" rtl="0">
              <a:lnSpc>
                <a:spcPct val="80000"/>
              </a:lnSpc>
              <a:spcBef>
                <a:spcPts val="341"/>
              </a:spcBef>
              <a:spcAft>
                <a:spcPts val="0"/>
              </a:spcAft>
              <a:buClr>
                <a:schemeClr val="accent2"/>
              </a:buClr>
              <a:buSzPct val="70164"/>
              <a:buFont typeface="Noto Sans Symbols"/>
              <a:buChar char="○"/>
            </a:pPr>
            <a:r>
              <a:rPr lang="en-US" sz="1704" b="0" i="0" u="none" strike="noStrike" cap="none">
                <a:solidFill>
                  <a:schemeClr val="dk2"/>
                </a:solidFill>
                <a:latin typeface="Georgia"/>
                <a:ea typeface="Georgia"/>
                <a:cs typeface="Georgia"/>
                <a:sym typeface="Georgia"/>
              </a:rPr>
              <a:t>Is anyone you know looking to adopt?</a:t>
            </a:r>
          </a:p>
          <a:p>
            <a:pPr marL="548640" marR="0" lvl="1" indent="-281940" algn="l" rtl="0">
              <a:lnSpc>
                <a:spcPct val="80000"/>
              </a:lnSpc>
              <a:spcBef>
                <a:spcPts val="341"/>
              </a:spcBef>
              <a:spcAft>
                <a:spcPts val="0"/>
              </a:spcAft>
              <a:buClr>
                <a:schemeClr val="accent2"/>
              </a:buClr>
              <a:buSzPct val="70164"/>
              <a:buFont typeface="Noto Sans Symbols"/>
              <a:buChar char="○"/>
            </a:pPr>
            <a:r>
              <a:rPr lang="en-US" sz="1704" b="0" i="0" u="none" strike="noStrike" cap="none">
                <a:solidFill>
                  <a:schemeClr val="dk2"/>
                </a:solidFill>
                <a:latin typeface="Georgia"/>
                <a:ea typeface="Georgia"/>
                <a:cs typeface="Georgia"/>
                <a:sym typeface="Georgia"/>
              </a:rPr>
              <a:t>Import to have a good support group and seek counseling throughout the process.</a:t>
            </a:r>
          </a:p>
          <a:p>
            <a:pPr marL="274320" marR="0" lvl="0" indent="-274320" algn="l" rtl="0">
              <a:lnSpc>
                <a:spcPct val="80000"/>
              </a:lnSpc>
              <a:spcBef>
                <a:spcPts val="387"/>
              </a:spcBef>
              <a:spcAft>
                <a:spcPts val="0"/>
              </a:spcAft>
              <a:buClr>
                <a:schemeClr val="accent1"/>
              </a:buClr>
              <a:buSzPct val="86655"/>
              <a:buFont typeface="Noto Sans Symbols"/>
              <a:buChar char="●"/>
            </a:pPr>
            <a:r>
              <a:rPr lang="en-US" sz="1937" b="0" i="0" u="none" strike="noStrike" cap="none">
                <a:solidFill>
                  <a:srgbClr val="595959"/>
                </a:solidFill>
                <a:latin typeface="Georgia"/>
                <a:ea typeface="Georgia"/>
                <a:cs typeface="Georgia"/>
                <a:sym typeface="Georgia"/>
              </a:rPr>
              <a:t>Find an adoptive family.</a:t>
            </a:r>
          </a:p>
          <a:p>
            <a:pPr marL="274320" marR="0" lvl="0" indent="-274320" algn="l" rtl="0">
              <a:lnSpc>
                <a:spcPct val="80000"/>
              </a:lnSpc>
              <a:spcBef>
                <a:spcPts val="387"/>
              </a:spcBef>
              <a:spcAft>
                <a:spcPts val="0"/>
              </a:spcAft>
              <a:buClr>
                <a:schemeClr val="accent1"/>
              </a:buClr>
              <a:buSzPct val="86655"/>
              <a:buFont typeface="Noto Sans Symbols"/>
              <a:buChar char="●"/>
            </a:pPr>
            <a:r>
              <a:rPr lang="en-US" sz="1937" b="0" i="0" u="none" strike="noStrike" cap="none">
                <a:solidFill>
                  <a:srgbClr val="595959"/>
                </a:solidFill>
                <a:latin typeface="Georgia"/>
                <a:ea typeface="Georgia"/>
                <a:cs typeface="Georgia"/>
                <a:sym typeface="Georgia"/>
              </a:rPr>
              <a:t>Get to know the family and make a plan for placement.</a:t>
            </a:r>
          </a:p>
          <a:p>
            <a:pPr marL="274320" marR="0" lvl="0" indent="-274320" algn="l" rtl="0">
              <a:lnSpc>
                <a:spcPct val="80000"/>
              </a:lnSpc>
              <a:spcBef>
                <a:spcPts val="387"/>
              </a:spcBef>
              <a:spcAft>
                <a:spcPts val="0"/>
              </a:spcAft>
              <a:buClr>
                <a:schemeClr val="accent1"/>
              </a:buClr>
              <a:buSzPct val="86655"/>
              <a:buFont typeface="Noto Sans Symbols"/>
              <a:buChar char="●"/>
            </a:pPr>
            <a:r>
              <a:rPr lang="en-US" sz="1937" b="0" i="0" u="none" strike="noStrike" cap="none">
                <a:solidFill>
                  <a:srgbClr val="595959"/>
                </a:solidFill>
                <a:latin typeface="Georgia"/>
                <a:ea typeface="Georgia"/>
                <a:cs typeface="Georgia"/>
                <a:sym typeface="Georgia"/>
              </a:rPr>
              <a:t>Relinquishment</a:t>
            </a:r>
          </a:p>
          <a:p>
            <a:pPr marL="274320" marR="0" lvl="0" indent="-274320" algn="l" rtl="0">
              <a:lnSpc>
                <a:spcPct val="80000"/>
              </a:lnSpc>
              <a:spcBef>
                <a:spcPts val="387"/>
              </a:spcBef>
              <a:spcAft>
                <a:spcPts val="0"/>
              </a:spcAft>
              <a:buClr>
                <a:schemeClr val="accent1"/>
              </a:buClr>
              <a:buSzPct val="86655"/>
              <a:buFont typeface="Noto Sans Symbols"/>
              <a:buChar char="●"/>
            </a:pPr>
            <a:r>
              <a:rPr lang="en-US" sz="1937" b="0" i="0" u="none" strike="noStrike" cap="none">
                <a:solidFill>
                  <a:srgbClr val="595959"/>
                </a:solidFill>
                <a:latin typeface="Georgia"/>
                <a:ea typeface="Georgia"/>
                <a:cs typeface="Georgia"/>
                <a:sym typeface="Georgia"/>
              </a:rPr>
              <a:t>Life after placement</a:t>
            </a:r>
          </a:p>
          <a:p>
            <a:pPr marL="548640" marR="0" lvl="1" indent="-281940" algn="l" rtl="0">
              <a:lnSpc>
                <a:spcPct val="80000"/>
              </a:lnSpc>
              <a:spcBef>
                <a:spcPts val="341"/>
              </a:spcBef>
              <a:spcAft>
                <a:spcPts val="0"/>
              </a:spcAft>
              <a:buClr>
                <a:schemeClr val="accent2"/>
              </a:buClr>
              <a:buSzPct val="70164"/>
              <a:buFont typeface="Noto Sans Symbols"/>
              <a:buChar char="○"/>
            </a:pPr>
            <a:r>
              <a:rPr lang="en-US" sz="1704" b="0" i="0" u="none" strike="noStrike" cap="none">
                <a:solidFill>
                  <a:srgbClr val="595959"/>
                </a:solidFill>
                <a:latin typeface="Georgia"/>
                <a:ea typeface="Georgia"/>
                <a:cs typeface="Georgia"/>
                <a:sym typeface="Georgia"/>
              </a:rPr>
              <a:t>Counseling/ Support Groups</a:t>
            </a:r>
          </a:p>
          <a:p>
            <a:pPr marL="548640" marR="0" lvl="1" indent="-281940" algn="l" rtl="0">
              <a:lnSpc>
                <a:spcPct val="80000"/>
              </a:lnSpc>
              <a:spcBef>
                <a:spcPts val="341"/>
              </a:spcBef>
              <a:buClr>
                <a:schemeClr val="accent2"/>
              </a:buClr>
              <a:buSzPct val="70164"/>
              <a:buFont typeface="Noto Sans Symbols"/>
              <a:buChar char="○"/>
            </a:pPr>
            <a:r>
              <a:rPr lang="en-US" sz="1704" b="0" i="0" u="none" strike="noStrike" cap="none">
                <a:solidFill>
                  <a:srgbClr val="595959"/>
                </a:solidFill>
                <a:latin typeface="Georgia"/>
                <a:ea typeface="Georgia"/>
                <a:cs typeface="Georgia"/>
                <a:sym typeface="Georgia"/>
              </a:rPr>
              <a:t>Continued Contact with Adoptive Family</a:t>
            </a:r>
          </a:p>
        </p:txBody>
      </p:sp>
      <p:sp>
        <p:nvSpPr>
          <p:cNvPr id="274" name="Shape 274"/>
          <p:cNvSpPr txBox="1">
            <a:spLocks noGrp="1"/>
          </p:cNvSpPr>
          <p:nvPr>
            <p:ph type="body" idx="2"/>
          </p:nvPr>
        </p:nvSpPr>
        <p:spPr>
          <a:xfrm>
            <a:off x="4800600" y="1371600"/>
            <a:ext cx="4038599" cy="5212664"/>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accent1"/>
              </a:buClr>
              <a:buSzPct val="25000"/>
              <a:buFont typeface="Noto Sans Symbols"/>
              <a:buNone/>
            </a:pPr>
            <a:endParaRPr sz="1937" b="0" i="0" u="none" strike="noStrike" cap="none">
              <a:solidFill>
                <a:schemeClr val="lt1"/>
              </a:solidFill>
              <a:latin typeface="Georgia"/>
              <a:ea typeface="Georgia"/>
              <a:cs typeface="Georgia"/>
              <a:sym typeface="Georgia"/>
            </a:endParaRPr>
          </a:p>
          <a:p>
            <a:pPr marL="0" marR="0" lvl="0" indent="0" algn="ctr" rtl="0">
              <a:lnSpc>
                <a:spcPct val="80000"/>
              </a:lnSpc>
              <a:spcBef>
                <a:spcPts val="480"/>
              </a:spcBef>
              <a:spcAft>
                <a:spcPts val="0"/>
              </a:spcAft>
              <a:buClr>
                <a:schemeClr val="accent1"/>
              </a:buClr>
              <a:buSzPct val="25000"/>
              <a:buFont typeface="Noto Sans Symbols"/>
              <a:buNone/>
            </a:pPr>
            <a:r>
              <a:rPr lang="en-US" sz="2402" b="0" i="0" u="none" strike="noStrike" cap="none">
                <a:solidFill>
                  <a:srgbClr val="FFFFFF"/>
                </a:solidFill>
                <a:latin typeface="Georgia"/>
                <a:ea typeface="Georgia"/>
                <a:cs typeface="Georgia"/>
                <a:sym typeface="Georgia"/>
              </a:rPr>
              <a:t>Utah Adoption Laws</a:t>
            </a:r>
          </a:p>
          <a:p>
            <a:pPr marL="274320" marR="0" lvl="0" indent="-274320" algn="l" rtl="0">
              <a:lnSpc>
                <a:spcPct val="80000"/>
              </a:lnSpc>
              <a:spcBef>
                <a:spcPts val="387"/>
              </a:spcBef>
              <a:spcAft>
                <a:spcPts val="0"/>
              </a:spcAft>
              <a:buClr>
                <a:schemeClr val="accent1"/>
              </a:buClr>
              <a:buSzPct val="86655"/>
              <a:buFont typeface="Noto Sans Symbols"/>
              <a:buNone/>
            </a:pPr>
            <a:endParaRPr sz="1937" b="0" i="0" u="none" strike="noStrike" cap="none">
              <a:solidFill>
                <a:schemeClr val="dk1"/>
              </a:solidFill>
              <a:latin typeface="Georgia"/>
              <a:ea typeface="Georgia"/>
              <a:cs typeface="Georgia"/>
              <a:sym typeface="Georgia"/>
            </a:endParaRPr>
          </a:p>
          <a:p>
            <a:pPr marL="274320" marR="0" lvl="0" indent="-274320" algn="l" rtl="0">
              <a:lnSpc>
                <a:spcPct val="80000"/>
              </a:lnSpc>
              <a:spcBef>
                <a:spcPts val="387"/>
              </a:spcBef>
              <a:spcAft>
                <a:spcPts val="0"/>
              </a:spcAft>
              <a:buClr>
                <a:schemeClr val="accent1"/>
              </a:buClr>
              <a:buSzPct val="86655"/>
              <a:buFont typeface="Noto Sans Symbols"/>
              <a:buChar char="●"/>
            </a:pPr>
            <a:r>
              <a:rPr lang="en-US" sz="1937" b="0" i="0" u="none" strike="noStrike" cap="none">
                <a:solidFill>
                  <a:srgbClr val="595959"/>
                </a:solidFill>
                <a:latin typeface="Georgia"/>
                <a:ea typeface="Georgia"/>
                <a:cs typeface="Georgia"/>
                <a:sym typeface="Georgia"/>
              </a:rPr>
              <a:t>A birth mother may not consent to the adoption of her child until at least 24 hours after the birth.</a:t>
            </a:r>
          </a:p>
          <a:p>
            <a:pPr marL="274320" marR="0" lvl="0" indent="-274320" algn="l" rtl="0">
              <a:lnSpc>
                <a:spcPct val="80000"/>
              </a:lnSpc>
              <a:spcBef>
                <a:spcPts val="387"/>
              </a:spcBef>
              <a:spcAft>
                <a:spcPts val="0"/>
              </a:spcAft>
              <a:buClr>
                <a:schemeClr val="accent1"/>
              </a:buClr>
              <a:buSzPct val="86655"/>
              <a:buFont typeface="Noto Sans Symbols"/>
              <a:buChar char="●"/>
            </a:pPr>
            <a:r>
              <a:rPr lang="en-US" sz="1937" b="0" i="0" u="none" strike="noStrike" cap="none">
                <a:solidFill>
                  <a:srgbClr val="595959"/>
                </a:solidFill>
                <a:latin typeface="Georgia"/>
                <a:ea typeface="Georgia"/>
                <a:cs typeface="Georgia"/>
                <a:sym typeface="Georgia"/>
              </a:rPr>
              <a:t>The consent or relinquishment of a birth father may be executed at any time, including prior to the birth of the child. </a:t>
            </a:r>
          </a:p>
          <a:p>
            <a:pPr marL="274320" marR="0" lvl="0" indent="-274320" algn="l" rtl="0">
              <a:lnSpc>
                <a:spcPct val="80000"/>
              </a:lnSpc>
              <a:spcBef>
                <a:spcPts val="387"/>
              </a:spcBef>
              <a:buClr>
                <a:schemeClr val="accent1"/>
              </a:buClr>
              <a:buSzPct val="86655"/>
              <a:buFont typeface="Noto Sans Symbols"/>
              <a:buChar char="●"/>
            </a:pPr>
            <a:r>
              <a:rPr lang="en-US" sz="1937" b="0" i="0" u="none" strike="noStrike" cap="none">
                <a:solidFill>
                  <a:srgbClr val="595959"/>
                </a:solidFill>
                <a:latin typeface="Georgia"/>
                <a:ea typeface="Georgia"/>
                <a:cs typeface="Georgia"/>
                <a:sym typeface="Georgia"/>
              </a:rPr>
              <a:t>The consent of an unmarried biological father is not required if the unmarried biological father fails to comply to requirements to initiate proceedings to establish his paternity of the child.  </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1368425" y="2743200"/>
            <a:ext cx="6480174" cy="1673224"/>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SzPct val="25000"/>
              <a:buFont typeface="Noto Sans Symbols"/>
              <a:buNone/>
            </a:pPr>
            <a:endParaRPr sz="1600" b="1" i="0" u="none" strike="noStrike" cap="none">
              <a:solidFill>
                <a:schemeClr val="dk2"/>
              </a:solidFill>
              <a:latin typeface="Georgia"/>
              <a:ea typeface="Georgia"/>
              <a:cs typeface="Georgia"/>
              <a:sym typeface="Georgia"/>
            </a:endParaRPr>
          </a:p>
        </p:txBody>
      </p:sp>
      <p:sp>
        <p:nvSpPr>
          <p:cNvPr id="281" name="Shape 281"/>
          <p:cNvSpPr txBox="1">
            <a:spLocks noGrp="1"/>
          </p:cNvSpPr>
          <p:nvPr>
            <p:ph type="title"/>
          </p:nvPr>
        </p:nvSpPr>
        <p:spPr>
          <a:xfrm>
            <a:off x="722312" y="533400"/>
            <a:ext cx="7772400" cy="1524000"/>
          </a:xfrm>
          <a:prstGeom prst="rect">
            <a:avLst/>
          </a:prstGeom>
          <a:noFill/>
          <a:ln>
            <a:noFill/>
          </a:ln>
        </p:spPr>
        <p:txBody>
          <a:bodyPr lIns="91425" tIns="45700" rIns="91425" bIns="45700" anchor="b" anchorCtr="0">
            <a:noAutofit/>
          </a:bodyPr>
          <a:lstStyle/>
          <a:p>
            <a:pPr marL="0" marR="0" lvl="0" indent="0" algn="ctr" rtl="0">
              <a:spcBef>
                <a:spcPts val="0"/>
              </a:spcBef>
              <a:buClr>
                <a:srgbClr val="FFFFFF"/>
              </a:buClr>
              <a:buSzPct val="25000"/>
              <a:buFont typeface="Georgia"/>
              <a:buNone/>
            </a:pPr>
            <a:r>
              <a:rPr lang="en-US" sz="4200" b="0" i="0" u="none" strike="noStrike" cap="none">
                <a:solidFill>
                  <a:srgbClr val="FFFFFF"/>
                </a:solidFill>
                <a:latin typeface="Georgia"/>
                <a:ea typeface="Georgia"/>
                <a:cs typeface="Georgia"/>
                <a:sym typeface="Georgia"/>
              </a:rPr>
              <a:t>Our Adoption Stories</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2400" b="0" i="0" u="none" strike="noStrike" cap="none">
                <a:solidFill>
                  <a:srgbClr val="7A9798"/>
                </a:solidFill>
                <a:latin typeface="Georgia"/>
                <a:ea typeface="Georgia"/>
                <a:cs typeface="Georgia"/>
                <a:sym typeface="Georgia"/>
              </a:rPr>
              <a:t>Unplanned Pregnancy…</a:t>
            </a:r>
            <a:br>
              <a:rPr lang="en-US" sz="2400" b="0" i="0" u="none" strike="noStrike" cap="none">
                <a:solidFill>
                  <a:srgbClr val="7A9798"/>
                </a:solidFill>
                <a:latin typeface="Georgia"/>
                <a:ea typeface="Georgia"/>
                <a:cs typeface="Georgia"/>
                <a:sym typeface="Georgia"/>
              </a:rPr>
            </a:br>
            <a:r>
              <a:rPr lang="en-US" sz="2400" b="0" i="0" u="none" strike="noStrike" cap="none">
                <a:solidFill>
                  <a:srgbClr val="7A9798"/>
                </a:solidFill>
                <a:latin typeface="Georgia"/>
                <a:ea typeface="Georgia"/>
                <a:cs typeface="Georgia"/>
                <a:sym typeface="Georgia"/>
              </a:rPr>
              <a:t>What are your options?</a:t>
            </a:r>
          </a:p>
        </p:txBody>
      </p:sp>
      <p:sp>
        <p:nvSpPr>
          <p:cNvPr id="176" name="Shape 176"/>
          <p:cNvSpPr txBox="1">
            <a:spLocks noGrp="1"/>
          </p:cNvSpPr>
          <p:nvPr>
            <p:ph type="body" idx="1"/>
          </p:nvPr>
        </p:nvSpPr>
        <p:spPr>
          <a:xfrm>
            <a:off x="818997" y="1527048"/>
            <a:ext cx="7986672"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540"/>
              </a:spcBef>
              <a:spcAft>
                <a:spcPts val="0"/>
              </a:spcAft>
              <a:buClr>
                <a:schemeClr val="accent1"/>
              </a:buClr>
              <a:buSzPct val="85000"/>
              <a:buFont typeface="Noto Sans Symbols"/>
              <a:buChar char="●"/>
            </a:pPr>
            <a:r>
              <a:rPr lang="en-US" sz="2700" b="0" i="0" u="none" strike="noStrike" cap="none">
                <a:solidFill>
                  <a:srgbClr val="595959"/>
                </a:solidFill>
                <a:latin typeface="Georgia"/>
                <a:ea typeface="Georgia"/>
                <a:cs typeface="Georgia"/>
                <a:sym typeface="Georgia"/>
              </a:rPr>
              <a:t>Parent</a:t>
            </a:r>
          </a:p>
          <a:p>
            <a:pPr marL="548640" marR="0" lvl="1" indent="-281940" algn="l" rtl="0">
              <a:spcBef>
                <a:spcPts val="440"/>
              </a:spcBef>
              <a:spcAft>
                <a:spcPts val="0"/>
              </a:spcAft>
              <a:buClr>
                <a:schemeClr val="accent2"/>
              </a:buClr>
              <a:buSzPct val="70000"/>
              <a:buFont typeface="Noto Sans Symbols"/>
              <a:buNone/>
            </a:pPr>
            <a:endParaRPr sz="2200" b="0" i="0" u="none" strike="noStrike" cap="none">
              <a:solidFill>
                <a:srgbClr val="595959"/>
              </a:solidFill>
              <a:latin typeface="Georgia"/>
              <a:ea typeface="Georgia"/>
              <a:cs typeface="Georgia"/>
              <a:sym typeface="Georgia"/>
            </a:endParaRPr>
          </a:p>
          <a:p>
            <a:pPr marL="274320" marR="0" lvl="0" indent="-274320" algn="l" rtl="0">
              <a:spcBef>
                <a:spcPts val="540"/>
              </a:spcBef>
              <a:spcAft>
                <a:spcPts val="0"/>
              </a:spcAft>
              <a:buClr>
                <a:schemeClr val="accent1"/>
              </a:buClr>
              <a:buSzPct val="85000"/>
              <a:buFont typeface="Noto Sans Symbols"/>
              <a:buChar char="●"/>
            </a:pPr>
            <a:r>
              <a:rPr lang="en-US" sz="2700" b="0" i="0" u="none" strike="noStrike" cap="none">
                <a:solidFill>
                  <a:srgbClr val="595959"/>
                </a:solidFill>
                <a:latin typeface="Georgia"/>
                <a:ea typeface="Georgia"/>
                <a:cs typeface="Georgia"/>
                <a:sym typeface="Georgia"/>
              </a:rPr>
              <a:t>Adoption</a:t>
            </a:r>
          </a:p>
          <a:p>
            <a:pPr marL="274320" marR="0" lvl="0" indent="-274320" algn="l" rtl="0">
              <a:spcBef>
                <a:spcPts val="540"/>
              </a:spcBef>
              <a:spcAft>
                <a:spcPts val="0"/>
              </a:spcAft>
              <a:buClr>
                <a:schemeClr val="accent1"/>
              </a:buClr>
              <a:buSzPct val="85000"/>
              <a:buFont typeface="Noto Sans Symbols"/>
              <a:buNone/>
            </a:pPr>
            <a:endParaRPr sz="2700" b="0" i="0" u="none" strike="noStrike" cap="none">
              <a:solidFill>
                <a:srgbClr val="595959"/>
              </a:solidFill>
              <a:latin typeface="Georgia"/>
              <a:ea typeface="Georgia"/>
              <a:cs typeface="Georgia"/>
              <a:sym typeface="Georgia"/>
            </a:endParaRPr>
          </a:p>
          <a:p>
            <a:pPr marL="274320" marR="0" lvl="0" indent="-274320" algn="l" rtl="0">
              <a:spcBef>
                <a:spcPts val="540"/>
              </a:spcBef>
              <a:spcAft>
                <a:spcPts val="0"/>
              </a:spcAft>
              <a:buClr>
                <a:schemeClr val="accent1"/>
              </a:buClr>
              <a:buSzPct val="85000"/>
              <a:buFont typeface="Noto Sans Symbols"/>
              <a:buChar char="●"/>
            </a:pPr>
            <a:r>
              <a:rPr lang="en-US" sz="2700" b="0" i="0" u="none" strike="noStrike" cap="none">
                <a:solidFill>
                  <a:srgbClr val="595959"/>
                </a:solidFill>
                <a:latin typeface="Georgia"/>
                <a:ea typeface="Georgia"/>
                <a:cs typeface="Georgia"/>
                <a:sym typeface="Georgia"/>
              </a:rPr>
              <a:t>Abortion</a:t>
            </a:r>
          </a:p>
          <a:p>
            <a:pPr marL="274320" marR="0" lvl="0" indent="-274320" algn="l" rtl="0">
              <a:spcBef>
                <a:spcPts val="540"/>
              </a:spcBef>
              <a:spcAft>
                <a:spcPts val="0"/>
              </a:spcAft>
              <a:buClr>
                <a:schemeClr val="accent1"/>
              </a:buClr>
              <a:buSzPct val="85000"/>
              <a:buFont typeface="Noto Sans Symbols"/>
              <a:buNone/>
            </a:pPr>
            <a:endParaRPr sz="2700" b="0" i="0" u="none" strike="noStrike" cap="none">
              <a:solidFill>
                <a:srgbClr val="595959"/>
              </a:solidFill>
              <a:latin typeface="Georgia"/>
              <a:ea typeface="Georgia"/>
              <a:cs typeface="Georgia"/>
              <a:sym typeface="Georgia"/>
            </a:endParaRPr>
          </a:p>
          <a:p>
            <a:pPr marL="274320" marR="0" lvl="0" indent="-274320" algn="l" rtl="0">
              <a:spcBef>
                <a:spcPts val="540"/>
              </a:spcBef>
              <a:spcAft>
                <a:spcPts val="0"/>
              </a:spcAft>
              <a:buClr>
                <a:schemeClr val="accent1"/>
              </a:buClr>
              <a:buSzPct val="85000"/>
              <a:buFont typeface="Noto Sans Symbols"/>
              <a:buChar char="●"/>
            </a:pPr>
            <a:r>
              <a:rPr lang="en-US" sz="2700" b="0" i="0" u="none" strike="noStrike" cap="none">
                <a:solidFill>
                  <a:srgbClr val="595959"/>
                </a:solidFill>
                <a:latin typeface="Georgia"/>
                <a:ea typeface="Georgia"/>
                <a:cs typeface="Georgia"/>
                <a:sym typeface="Georgia"/>
              </a:rPr>
              <a:t>Miscarriage</a:t>
            </a:r>
          </a:p>
          <a:p>
            <a:pPr marL="274320" marR="0" lvl="0" indent="-274320" algn="l" rtl="0">
              <a:spcBef>
                <a:spcPts val="540"/>
              </a:spcBef>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p:txBody>
      </p:sp>
      <p:sp>
        <p:nvSpPr>
          <p:cNvPr id="177" name="Shape 177"/>
          <p:cNvSpPr txBox="1">
            <a:spLocks noGrp="1"/>
          </p:cNvSpPr>
          <p:nvPr>
            <p:ph type="body" idx="1"/>
          </p:nvPr>
        </p:nvSpPr>
        <p:spPr>
          <a:xfrm>
            <a:off x="6540119" y="1551224"/>
            <a:ext cx="1163637" cy="4414837"/>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a:p>
            <a:pPr marL="0" marR="0" lvl="0" indent="0" algn="l" rtl="0">
              <a:spcBef>
                <a:spcPts val="540"/>
              </a:spcBef>
              <a:spcAft>
                <a:spcPts val="0"/>
              </a:spcAft>
              <a:buClr>
                <a:schemeClr val="accent1"/>
              </a:buClr>
              <a:buSzPct val="25000"/>
              <a:buFont typeface="Noto Sans Symbols"/>
              <a:buNone/>
            </a:pPr>
            <a:r>
              <a:rPr lang="en-US" sz="2700" b="0" i="0" u="none" strike="noStrike" cap="none">
                <a:solidFill>
                  <a:srgbClr val="595959"/>
                </a:solidFill>
                <a:latin typeface="Georgia"/>
                <a:ea typeface="Georgia"/>
                <a:cs typeface="Georgia"/>
                <a:sym typeface="Georgia"/>
              </a:rPr>
              <a:t>1%</a:t>
            </a:r>
          </a:p>
          <a:p>
            <a:pPr marL="0" marR="0" lvl="0" indent="0" algn="l" rtl="0">
              <a:spcBef>
                <a:spcPts val="540"/>
              </a:spcBef>
              <a:spcAft>
                <a:spcPts val="0"/>
              </a:spcAft>
              <a:buClr>
                <a:schemeClr val="accent1"/>
              </a:buClr>
              <a:buSzPct val="25000"/>
              <a:buFont typeface="Noto Sans Symbols"/>
              <a:buNone/>
            </a:pPr>
            <a:endParaRPr sz="2700" b="0" i="0" u="none" strike="noStrike" cap="none">
              <a:solidFill>
                <a:srgbClr val="595959"/>
              </a:solidFill>
              <a:latin typeface="Georgia"/>
              <a:ea typeface="Georgia"/>
              <a:cs typeface="Georgia"/>
              <a:sym typeface="Georgia"/>
            </a:endParaRPr>
          </a:p>
          <a:p>
            <a:pPr marL="0" marR="0" lvl="0" indent="0" algn="l" rtl="0">
              <a:spcBef>
                <a:spcPts val="540"/>
              </a:spcBef>
              <a:spcAft>
                <a:spcPts val="0"/>
              </a:spcAft>
              <a:buClr>
                <a:schemeClr val="accent1"/>
              </a:buClr>
              <a:buSzPct val="25000"/>
              <a:buFont typeface="Noto Sans Symbols"/>
              <a:buNone/>
            </a:pPr>
            <a:r>
              <a:rPr lang="en-US" sz="2700" b="0" i="0" u="none" strike="noStrike" cap="none">
                <a:solidFill>
                  <a:srgbClr val="595959"/>
                </a:solidFill>
                <a:latin typeface="Georgia"/>
                <a:ea typeface="Georgia"/>
                <a:cs typeface="Georgia"/>
                <a:sym typeface="Georgia"/>
              </a:rPr>
              <a:t>26%</a:t>
            </a:r>
          </a:p>
          <a:p>
            <a:pPr marL="274320" marR="0" lvl="1" indent="-7620" algn="l" rtl="0">
              <a:spcBef>
                <a:spcPts val="440"/>
              </a:spcBef>
              <a:spcAft>
                <a:spcPts val="0"/>
              </a:spcAft>
              <a:buClr>
                <a:schemeClr val="accent2"/>
              </a:buClr>
              <a:buSzPct val="25000"/>
              <a:buFont typeface="Noto Sans Symbols"/>
              <a:buNone/>
            </a:pPr>
            <a:endParaRPr sz="2200" b="0" i="0" u="none" strike="noStrike" cap="none">
              <a:solidFill>
                <a:srgbClr val="595959"/>
              </a:solidFill>
              <a:latin typeface="Georgia"/>
              <a:ea typeface="Georgia"/>
              <a:cs typeface="Georgia"/>
              <a:sym typeface="Georgia"/>
            </a:endParaRPr>
          </a:p>
          <a:p>
            <a:pPr marL="0" marR="0" lvl="0" indent="0" algn="l" rtl="0">
              <a:spcBef>
                <a:spcPts val="540"/>
              </a:spcBef>
              <a:spcAft>
                <a:spcPts val="0"/>
              </a:spcAft>
              <a:buClr>
                <a:schemeClr val="accent1"/>
              </a:buClr>
              <a:buSzPct val="25000"/>
              <a:buFont typeface="Noto Sans Symbols"/>
              <a:buNone/>
            </a:pPr>
            <a:r>
              <a:rPr lang="en-US" sz="2700" b="0" i="0" u="none" strike="noStrike" cap="none">
                <a:solidFill>
                  <a:srgbClr val="595959"/>
                </a:solidFill>
                <a:latin typeface="Georgia"/>
                <a:ea typeface="Georgia"/>
                <a:cs typeface="Georgia"/>
                <a:sym typeface="Georgia"/>
              </a:rPr>
              <a:t>15%</a:t>
            </a:r>
          </a:p>
          <a:p>
            <a:pPr marL="0" marR="0" lvl="0" indent="0" algn="l" rtl="0">
              <a:spcBef>
                <a:spcPts val="540"/>
              </a:spcBef>
              <a:spcAft>
                <a:spcPts val="0"/>
              </a:spcAft>
              <a:buClr>
                <a:schemeClr val="accent1"/>
              </a:buClr>
              <a:buSzPct val="25000"/>
              <a:buFont typeface="Noto Sans Symbols"/>
              <a:buNone/>
            </a:pPr>
            <a:endParaRPr sz="2700" b="0" i="0" u="none" strike="noStrike" cap="none">
              <a:solidFill>
                <a:srgbClr val="595959"/>
              </a:solidFill>
              <a:latin typeface="Georgia"/>
              <a:ea typeface="Georgia"/>
              <a:cs typeface="Georgia"/>
              <a:sym typeface="Georgia"/>
            </a:endParaRPr>
          </a:p>
          <a:p>
            <a:pPr marL="0" marR="0" lvl="0" indent="0" algn="l" rtl="0">
              <a:spcBef>
                <a:spcPts val="540"/>
              </a:spcBef>
              <a:spcAft>
                <a:spcPts val="0"/>
              </a:spcAft>
              <a:buClr>
                <a:schemeClr val="accent1"/>
              </a:buClr>
              <a:buSzPct val="25000"/>
              <a:buFont typeface="Noto Sans Symbols"/>
              <a:buNone/>
            </a:pPr>
            <a:r>
              <a:rPr lang="en-US" sz="2700" b="0" i="0" u="none" strike="noStrike" cap="none">
                <a:solidFill>
                  <a:srgbClr val="595959"/>
                </a:solidFill>
                <a:latin typeface="Georgia"/>
                <a:ea typeface="Georgia"/>
                <a:cs typeface="Georgia"/>
                <a:sym typeface="Georgia"/>
              </a:rPr>
              <a:t>58%</a:t>
            </a:r>
          </a:p>
          <a:p>
            <a:pPr marL="274320" marR="0" lvl="0" indent="-274320" algn="l" rtl="0">
              <a:spcBef>
                <a:spcPts val="540"/>
              </a:spcBef>
              <a:spcAft>
                <a:spcPts val="0"/>
              </a:spcAft>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a:p>
            <a:pPr marL="0" marR="0" lvl="0" indent="0" algn="l" rtl="0">
              <a:spcBef>
                <a:spcPts val="540"/>
              </a:spcBef>
              <a:buClr>
                <a:schemeClr val="accent1"/>
              </a:buClr>
              <a:buSzPct val="25000"/>
              <a:buFont typeface="Noto Sans Symbols"/>
              <a:buNone/>
            </a:pPr>
            <a:endParaRPr sz="2700" b="0" i="0" u="none" strike="noStrike" cap="none">
              <a:solidFill>
                <a:schemeClr val="dk1"/>
              </a:solidFill>
              <a:latin typeface="Georgia"/>
              <a:ea typeface="Georgia"/>
              <a:cs typeface="Georgia"/>
              <a:sym typeface="Georgia"/>
            </a:endParaRPr>
          </a:p>
        </p:txBody>
      </p:sp>
      <p:cxnSp>
        <p:nvCxnSpPr>
          <p:cNvPr id="178" name="Shape 178"/>
          <p:cNvCxnSpPr/>
          <p:nvPr/>
        </p:nvCxnSpPr>
        <p:spPr>
          <a:xfrm rot="10800000" flipH="1">
            <a:off x="2706256" y="2362167"/>
            <a:ext cx="3833864" cy="949615"/>
          </a:xfrm>
          <a:prstGeom prst="straightConnector1">
            <a:avLst/>
          </a:prstGeom>
          <a:noFill/>
          <a:ln w="11425" cap="flat" cmpd="sng">
            <a:solidFill>
              <a:schemeClr val="accent1"/>
            </a:solidFill>
            <a:prstDash val="dash"/>
            <a:round/>
            <a:headEnd type="none" w="med" len="med"/>
            <a:tailEnd type="stealth" w="lg" len="lg"/>
          </a:ln>
        </p:spPr>
      </p:cxnSp>
      <p:cxnSp>
        <p:nvCxnSpPr>
          <p:cNvPr id="179" name="Shape 179"/>
          <p:cNvCxnSpPr/>
          <p:nvPr/>
        </p:nvCxnSpPr>
        <p:spPr>
          <a:xfrm>
            <a:off x="2326431" y="2255334"/>
            <a:ext cx="4213800" cy="2991299"/>
          </a:xfrm>
          <a:prstGeom prst="bentConnector3">
            <a:avLst>
              <a:gd name="adj1" fmla="val 49999"/>
            </a:avLst>
          </a:prstGeom>
          <a:noFill/>
          <a:ln w="11425" cap="flat" cmpd="sng">
            <a:solidFill>
              <a:schemeClr val="accent1"/>
            </a:solidFill>
            <a:prstDash val="dash"/>
            <a:round/>
            <a:headEnd type="none" w="med" len="med"/>
            <a:tailEnd type="stealth" w="lg" len="lg"/>
          </a:ln>
        </p:spPr>
      </p:cxnSp>
      <p:cxnSp>
        <p:nvCxnSpPr>
          <p:cNvPr id="180" name="Shape 180"/>
          <p:cNvCxnSpPr/>
          <p:nvPr/>
        </p:nvCxnSpPr>
        <p:spPr>
          <a:xfrm rot="10800000" flipH="1">
            <a:off x="3109821" y="4308878"/>
            <a:ext cx="3430298" cy="949614"/>
          </a:xfrm>
          <a:prstGeom prst="straightConnector1">
            <a:avLst/>
          </a:prstGeom>
          <a:noFill/>
          <a:ln w="11425" cap="flat" cmpd="sng">
            <a:solidFill>
              <a:schemeClr val="accent1"/>
            </a:solidFill>
            <a:prstDash val="dash"/>
            <a:round/>
            <a:headEnd type="none" w="med" len="med"/>
            <a:tailEnd type="stealth" w="lg" len="lg"/>
          </a:ln>
        </p:spPr>
      </p:cxnSp>
      <p:cxnSp>
        <p:nvCxnSpPr>
          <p:cNvPr id="181" name="Shape 181"/>
          <p:cNvCxnSpPr/>
          <p:nvPr/>
        </p:nvCxnSpPr>
        <p:spPr>
          <a:xfrm rot="10800000" flipH="1">
            <a:off x="2706256" y="3311781"/>
            <a:ext cx="3833864" cy="997096"/>
          </a:xfrm>
          <a:prstGeom prst="straightConnector1">
            <a:avLst/>
          </a:prstGeom>
          <a:noFill/>
          <a:ln w="11425" cap="flat" cmpd="sng">
            <a:solidFill>
              <a:schemeClr val="accent1"/>
            </a:solidFill>
            <a:prstDash val="dash"/>
            <a:round/>
            <a:headEnd type="none" w="med" len="med"/>
            <a:tailEnd type="stealth" w="lg" len="lg"/>
          </a:ln>
        </p:spPr>
      </p:cxn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8"/>
                                        </p:tgtEl>
                                        <p:attrNameLst>
                                          <p:attrName>style.visibility</p:attrName>
                                        </p:attrNameLst>
                                      </p:cBhvr>
                                      <p:to>
                                        <p:strVal val="visible"/>
                                      </p:to>
                                    </p:set>
                                    <p:animEffect transition="in" filter="fade">
                                      <p:cBhvr>
                                        <p:cTn id="11" dur="500"/>
                                        <p:tgtEl>
                                          <p:spTgt spid="1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1"/>
                                        </p:tgtEl>
                                        <p:attrNameLst>
                                          <p:attrName>style.visibility</p:attrName>
                                        </p:attrNameLst>
                                      </p:cBhvr>
                                      <p:to>
                                        <p:strVal val="visible"/>
                                      </p:to>
                                    </p:set>
                                    <p:animEffect transition="in" filter="fade">
                                      <p:cBhvr>
                                        <p:cTn id="15" dur="500"/>
                                        <p:tgtEl>
                                          <p:spTgt spid="18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0"/>
                                        </p:tgtEl>
                                        <p:attrNameLst>
                                          <p:attrName>style.visibility</p:attrName>
                                        </p:attrNameLst>
                                      </p:cBhvr>
                                      <p:to>
                                        <p:strVal val="visible"/>
                                      </p:to>
                                    </p:set>
                                    <p:animEffect transition="in" filter="fade">
                                      <p:cBhvr>
                                        <p:cTn id="19"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04800" y="208363"/>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Adoption Terms</a:t>
            </a:r>
          </a:p>
        </p:txBody>
      </p:sp>
      <p:sp>
        <p:nvSpPr>
          <p:cNvPr id="188" name="Shape 188"/>
          <p:cNvSpPr txBox="1">
            <a:spLocks noGrp="1"/>
          </p:cNvSpPr>
          <p:nvPr>
            <p:ph type="body" idx="1"/>
          </p:nvPr>
        </p:nvSpPr>
        <p:spPr>
          <a:xfrm>
            <a:off x="301752" y="1371600"/>
            <a:ext cx="4038599" cy="4681727"/>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None/>
            </a:pPr>
            <a:endParaRPr sz="2500" b="0" i="0" u="none" strike="noStrike" cap="none">
              <a:solidFill>
                <a:schemeClr val="dk1"/>
              </a:solidFill>
              <a:latin typeface="Georgia"/>
              <a:ea typeface="Georgia"/>
              <a:cs typeface="Georgia"/>
              <a:sym typeface="Georgia"/>
            </a:endParaRPr>
          </a:p>
          <a:p>
            <a:pPr marL="0" marR="0" lvl="0" indent="0" algn="l" rtl="0">
              <a:spcBef>
                <a:spcPts val="500"/>
              </a:spcBef>
              <a:spcAft>
                <a:spcPts val="0"/>
              </a:spcAft>
              <a:buClr>
                <a:schemeClr val="accent1"/>
              </a:buClr>
              <a:buSzPct val="25000"/>
              <a:buFont typeface="Noto Sans Symbols"/>
              <a:buNone/>
            </a:pPr>
            <a:endParaRPr sz="2500" b="0" i="0" u="none" strike="noStrike" cap="none">
              <a:solidFill>
                <a:schemeClr val="dk1"/>
              </a:solidFill>
              <a:latin typeface="Georgia"/>
              <a:ea typeface="Georgia"/>
              <a:cs typeface="Georgia"/>
              <a:sym typeface="Georgia"/>
            </a:endParaRPr>
          </a:p>
          <a:p>
            <a:pPr marL="274320" marR="0" lvl="0" indent="-274320" algn="l" rtl="0">
              <a:spcBef>
                <a:spcPts val="500"/>
              </a:spcBef>
              <a:spcAft>
                <a:spcPts val="0"/>
              </a:spcAft>
              <a:buClr>
                <a:schemeClr val="accent1"/>
              </a:buClr>
              <a:buSzPct val="85000"/>
              <a:buFont typeface="Noto Sans Symbols"/>
              <a:buChar char="●"/>
            </a:pPr>
            <a:r>
              <a:rPr lang="en-US" sz="2500" b="0" i="0" u="none" strike="noStrike" cap="none">
                <a:solidFill>
                  <a:srgbClr val="595959"/>
                </a:solidFill>
                <a:latin typeface="Georgia"/>
                <a:ea typeface="Georgia"/>
                <a:cs typeface="Georgia"/>
                <a:sym typeface="Georgia"/>
              </a:rPr>
              <a:t>Placed her child for adoption</a:t>
            </a:r>
          </a:p>
          <a:p>
            <a:pPr marL="274320" marR="0" lvl="0" indent="-274320" algn="l" rtl="0">
              <a:spcBef>
                <a:spcPts val="500"/>
              </a:spcBef>
              <a:spcAft>
                <a:spcPts val="0"/>
              </a:spcAft>
              <a:buClr>
                <a:schemeClr val="accent1"/>
              </a:buClr>
              <a:buSzPct val="85000"/>
              <a:buFont typeface="Noto Sans Symbols"/>
              <a:buChar char="●"/>
            </a:pPr>
            <a:r>
              <a:rPr lang="en-US" sz="2500" b="0" i="0" u="none" strike="noStrike" cap="none">
                <a:solidFill>
                  <a:srgbClr val="595959"/>
                </a:solidFill>
                <a:latin typeface="Georgia"/>
                <a:ea typeface="Georgia"/>
                <a:cs typeface="Georgia"/>
                <a:sym typeface="Georgia"/>
              </a:rPr>
              <a:t>To parent</a:t>
            </a:r>
          </a:p>
          <a:p>
            <a:pPr marL="274320" marR="0" lvl="0" indent="-274320" algn="l" rtl="0">
              <a:spcBef>
                <a:spcPts val="500"/>
              </a:spcBef>
              <a:spcAft>
                <a:spcPts val="0"/>
              </a:spcAft>
              <a:buClr>
                <a:schemeClr val="accent1"/>
              </a:buClr>
              <a:buSzPct val="85000"/>
              <a:buFont typeface="Noto Sans Symbols"/>
              <a:buChar char="●"/>
            </a:pPr>
            <a:r>
              <a:rPr lang="en-US" sz="2500" b="0" i="0" u="none" strike="noStrike" cap="none">
                <a:solidFill>
                  <a:srgbClr val="595959"/>
                </a:solidFill>
                <a:latin typeface="Georgia"/>
                <a:ea typeface="Georgia"/>
                <a:cs typeface="Georgia"/>
                <a:sym typeface="Georgia"/>
              </a:rPr>
              <a:t>Birth Parent, biological parent</a:t>
            </a:r>
          </a:p>
          <a:p>
            <a:pPr marL="274320" marR="0" lvl="0" indent="-274320" algn="l" rtl="0">
              <a:spcBef>
                <a:spcPts val="500"/>
              </a:spcBef>
              <a:buClr>
                <a:schemeClr val="accent1"/>
              </a:buClr>
              <a:buSzPct val="85000"/>
              <a:buFont typeface="Noto Sans Symbols"/>
              <a:buChar char="●"/>
            </a:pPr>
            <a:r>
              <a:rPr lang="en-US" sz="2500" b="0" i="0" u="none" strike="noStrike" cap="none">
                <a:solidFill>
                  <a:srgbClr val="595959"/>
                </a:solidFill>
                <a:latin typeface="Georgia"/>
                <a:ea typeface="Georgia"/>
                <a:cs typeface="Georgia"/>
                <a:sym typeface="Georgia"/>
              </a:rPr>
              <a:t>Parent</a:t>
            </a:r>
          </a:p>
        </p:txBody>
      </p:sp>
      <p:sp>
        <p:nvSpPr>
          <p:cNvPr id="189" name="Shape 189"/>
          <p:cNvSpPr txBox="1">
            <a:spLocks noGrp="1"/>
          </p:cNvSpPr>
          <p:nvPr>
            <p:ph type="body" idx="2"/>
          </p:nvPr>
        </p:nvSpPr>
        <p:spPr>
          <a:xfrm>
            <a:off x="4800600" y="1371600"/>
            <a:ext cx="4038599" cy="4681727"/>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None/>
            </a:pPr>
            <a:endParaRPr sz="2500" b="0" i="0" u="none" strike="noStrike" cap="none">
              <a:solidFill>
                <a:schemeClr val="dk1"/>
              </a:solidFill>
              <a:latin typeface="Georgia"/>
              <a:ea typeface="Georgia"/>
              <a:cs typeface="Georgia"/>
              <a:sym typeface="Georgia"/>
            </a:endParaRPr>
          </a:p>
          <a:p>
            <a:pPr marL="274320" marR="0" lvl="0" indent="-274320" algn="l" rtl="0">
              <a:spcBef>
                <a:spcPts val="500"/>
              </a:spcBef>
              <a:spcAft>
                <a:spcPts val="0"/>
              </a:spcAft>
              <a:buClr>
                <a:schemeClr val="accent1"/>
              </a:buClr>
              <a:buSzPct val="85000"/>
              <a:buFont typeface="Noto Sans Symbols"/>
              <a:buNone/>
            </a:pPr>
            <a:endParaRPr sz="2500" b="0" i="0" u="none" strike="noStrike" cap="none">
              <a:solidFill>
                <a:schemeClr val="dk1"/>
              </a:solidFill>
              <a:latin typeface="Georgia"/>
              <a:ea typeface="Georgia"/>
              <a:cs typeface="Georgia"/>
              <a:sym typeface="Georgia"/>
            </a:endParaRPr>
          </a:p>
          <a:p>
            <a:pPr marL="274320" marR="0" lvl="0" indent="-274320" algn="l" rtl="0">
              <a:spcBef>
                <a:spcPts val="500"/>
              </a:spcBef>
              <a:spcAft>
                <a:spcPts val="0"/>
              </a:spcAft>
              <a:buClr>
                <a:schemeClr val="accent1"/>
              </a:buClr>
              <a:buSzPct val="85000"/>
              <a:buFont typeface="Noto Sans Symbols"/>
              <a:buChar char="●"/>
            </a:pPr>
            <a:r>
              <a:rPr lang="en-US" sz="2500" b="0" i="0" u="none" strike="noStrike" cap="none">
                <a:solidFill>
                  <a:srgbClr val="595959"/>
                </a:solidFill>
                <a:latin typeface="Georgia"/>
                <a:ea typeface="Georgia"/>
                <a:cs typeface="Georgia"/>
                <a:sym typeface="Georgia"/>
              </a:rPr>
              <a:t>Gave up child for adoption</a:t>
            </a:r>
          </a:p>
          <a:p>
            <a:pPr marL="274320" marR="0" lvl="0" indent="-274320" algn="l" rtl="0">
              <a:spcBef>
                <a:spcPts val="500"/>
              </a:spcBef>
              <a:spcAft>
                <a:spcPts val="0"/>
              </a:spcAft>
              <a:buClr>
                <a:schemeClr val="accent1"/>
              </a:buClr>
              <a:buSzPct val="85000"/>
              <a:buFont typeface="Noto Sans Symbols"/>
              <a:buChar char="●"/>
            </a:pPr>
            <a:r>
              <a:rPr lang="en-US" sz="2500" b="0" i="0" u="none" strike="noStrike" cap="none">
                <a:solidFill>
                  <a:srgbClr val="595959"/>
                </a:solidFill>
                <a:latin typeface="Georgia"/>
                <a:ea typeface="Georgia"/>
                <a:cs typeface="Georgia"/>
                <a:sym typeface="Georgia"/>
              </a:rPr>
              <a:t>To keep</a:t>
            </a:r>
          </a:p>
          <a:p>
            <a:pPr marL="274320" marR="0" lvl="0" indent="-274320" algn="l" rtl="0">
              <a:spcBef>
                <a:spcPts val="500"/>
              </a:spcBef>
              <a:spcAft>
                <a:spcPts val="0"/>
              </a:spcAft>
              <a:buClr>
                <a:schemeClr val="accent1"/>
              </a:buClr>
              <a:buSzPct val="85000"/>
              <a:buFont typeface="Noto Sans Symbols"/>
              <a:buChar char="●"/>
            </a:pPr>
            <a:r>
              <a:rPr lang="en-US" sz="2500" b="0" i="0" u="none" strike="noStrike" cap="none">
                <a:solidFill>
                  <a:srgbClr val="595959"/>
                </a:solidFill>
                <a:latin typeface="Georgia"/>
                <a:ea typeface="Georgia"/>
                <a:cs typeface="Georgia"/>
                <a:sym typeface="Georgia"/>
              </a:rPr>
              <a:t>Real parent; natural parent</a:t>
            </a:r>
          </a:p>
          <a:p>
            <a:pPr marL="274320" marR="0" lvl="0" indent="-274320" algn="l" rtl="0">
              <a:spcBef>
                <a:spcPts val="500"/>
              </a:spcBef>
              <a:buClr>
                <a:schemeClr val="accent1"/>
              </a:buClr>
              <a:buSzPct val="85000"/>
              <a:buFont typeface="Noto Sans Symbols"/>
              <a:buChar char="●"/>
            </a:pPr>
            <a:r>
              <a:rPr lang="en-US" sz="2500" b="0" i="0" u="none" strike="noStrike" cap="none">
                <a:solidFill>
                  <a:srgbClr val="595959"/>
                </a:solidFill>
                <a:latin typeface="Georgia"/>
                <a:ea typeface="Georgia"/>
                <a:cs typeface="Georgia"/>
                <a:sym typeface="Georgia"/>
              </a:rPr>
              <a:t>Adoptive parent</a:t>
            </a:r>
          </a:p>
        </p:txBody>
      </p:sp>
      <p:sp>
        <p:nvSpPr>
          <p:cNvPr id="190" name="Shape 190"/>
          <p:cNvSpPr txBox="1">
            <a:spLocks noGrp="1"/>
          </p:cNvSpPr>
          <p:nvPr>
            <p:ph type="body" idx="1"/>
          </p:nvPr>
        </p:nvSpPr>
        <p:spPr>
          <a:xfrm>
            <a:off x="301752" y="1399955"/>
            <a:ext cx="4040187" cy="732974"/>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SzPct val="25000"/>
              <a:buFont typeface="Noto Sans Symbols"/>
              <a:buNone/>
            </a:pPr>
            <a:r>
              <a:rPr lang="en-US" sz="2700" b="0" i="0" u="none" strike="noStrike" cap="none">
                <a:solidFill>
                  <a:srgbClr val="FFFFFF"/>
                </a:solidFill>
                <a:latin typeface="Georgia"/>
                <a:ea typeface="Georgia"/>
                <a:cs typeface="Georgia"/>
                <a:sym typeface="Georgia"/>
              </a:rPr>
              <a:t>Preferred Language</a:t>
            </a:r>
          </a:p>
        </p:txBody>
      </p:sp>
      <p:sp>
        <p:nvSpPr>
          <p:cNvPr id="191" name="Shape 191"/>
          <p:cNvSpPr txBox="1">
            <a:spLocks noGrp="1"/>
          </p:cNvSpPr>
          <p:nvPr>
            <p:ph type="body" idx="1"/>
          </p:nvPr>
        </p:nvSpPr>
        <p:spPr>
          <a:xfrm>
            <a:off x="4791330" y="1401409"/>
            <a:ext cx="4041774" cy="731519"/>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SzPct val="25000"/>
              <a:buFont typeface="Noto Sans Symbols"/>
              <a:buNone/>
            </a:pPr>
            <a:r>
              <a:rPr lang="en-US" sz="2700" b="0" i="0" u="none" strike="noStrike" cap="none">
                <a:solidFill>
                  <a:srgbClr val="FFFFFF"/>
                </a:solidFill>
                <a:latin typeface="Georgia"/>
                <a:ea typeface="Georgia"/>
                <a:cs typeface="Georgia"/>
                <a:sym typeface="Georgia"/>
              </a:rPr>
              <a:t>Negative Language</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Why choose adoption?</a:t>
            </a:r>
          </a:p>
        </p:txBody>
      </p:sp>
      <p:sp>
        <p:nvSpPr>
          <p:cNvPr id="198" name="Shape 198"/>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r>
              <a:rPr lang="en-US" sz="3600" b="0" i="0" u="none" strike="noStrike" cap="none">
                <a:solidFill>
                  <a:srgbClr val="595959"/>
                </a:solidFill>
                <a:latin typeface="Georgia"/>
                <a:ea typeface="Georgia"/>
                <a:cs typeface="Georgia"/>
                <a:sym typeface="Georgia"/>
              </a:rPr>
              <a:t>Birth parents are trying to provide the best life for their child.</a:t>
            </a:r>
          </a:p>
          <a:p>
            <a:pPr marL="0" marR="0" lvl="0" indent="0" algn="l" rtl="0">
              <a:spcBef>
                <a:spcPts val="400"/>
              </a:spcBef>
              <a:spcAft>
                <a:spcPts val="0"/>
              </a:spcAft>
              <a:buClr>
                <a:schemeClr val="accent1"/>
              </a:buClr>
              <a:buSzPct val="25000"/>
              <a:buFont typeface="Noto Sans Symbols"/>
              <a:buNone/>
            </a:pPr>
            <a:endParaRPr sz="2000" b="0" i="0" u="none" strike="noStrike" cap="none">
              <a:solidFill>
                <a:srgbClr val="595959"/>
              </a:solidFill>
              <a:latin typeface="Georgia"/>
              <a:ea typeface="Georgia"/>
              <a:cs typeface="Georgia"/>
              <a:sym typeface="Georgia"/>
            </a:endParaRPr>
          </a:p>
          <a:p>
            <a:pPr marL="0" marR="0" lvl="0" indent="0" algn="l" rtl="0">
              <a:spcBef>
                <a:spcPts val="400"/>
              </a:spcBef>
              <a:buClr>
                <a:schemeClr val="accent1"/>
              </a:buClr>
              <a:buSzPct val="25000"/>
              <a:buFont typeface="Noto Sans Symbols"/>
              <a:buNone/>
            </a:pPr>
            <a:endParaRPr sz="2000" b="0" i="0" u="none" strike="noStrike" cap="none">
              <a:solidFill>
                <a:srgbClr val="595959"/>
              </a:solidFill>
              <a:latin typeface="Georgia"/>
              <a:ea typeface="Georgia"/>
              <a:cs typeface="Georgia"/>
              <a:sym typeface="Georgia"/>
            </a:endParaRPr>
          </a:p>
        </p:txBody>
      </p:sp>
      <p:pic>
        <p:nvPicPr>
          <p:cNvPr id="199" name="Shape 199"/>
          <p:cNvPicPr preferRelativeResize="0"/>
          <p:nvPr/>
        </p:nvPicPr>
        <p:blipFill rotWithShape="1">
          <a:blip r:embed="rId3">
            <a:alphaModFix/>
          </a:blip>
          <a:srcRect/>
          <a:stretch/>
        </p:blipFill>
        <p:spPr>
          <a:xfrm>
            <a:off x="2162635" y="2898648"/>
            <a:ext cx="4800600" cy="3200399"/>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p:spPr>
          <a:xfrm flipH="1">
            <a:off x="1157851" y="257951"/>
            <a:ext cx="7184401" cy="6049288"/>
          </a:xfrm>
          <a:prstGeom prst="rect">
            <a:avLst/>
          </a:prstGeom>
          <a:solidFill>
            <a:srgbClr val="FFFFFF"/>
          </a:solidFill>
          <a:ln>
            <a:noFill/>
          </a:ln>
        </p:spPr>
      </p:pic>
      <p:sp>
        <p:nvSpPr>
          <p:cNvPr id="206" name="Shape 206"/>
          <p:cNvSpPr txBox="1">
            <a:spLocks noGrp="1"/>
          </p:cNvSpPr>
          <p:nvPr>
            <p:ph type="title" idx="4294967295"/>
          </p:nvPr>
        </p:nvSpPr>
        <p:spPr>
          <a:xfrm>
            <a:off x="454949" y="2125491"/>
            <a:ext cx="8534399" cy="758825"/>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Birth Parents:</a:t>
            </a:r>
          </a:p>
        </p:txBody>
      </p:sp>
      <p:sp>
        <p:nvSpPr>
          <p:cNvPr id="207" name="Shape 207"/>
          <p:cNvSpPr/>
          <p:nvPr/>
        </p:nvSpPr>
        <p:spPr>
          <a:xfrm>
            <a:off x="2463360" y="3125673"/>
            <a:ext cx="4467890" cy="769441"/>
          </a:xfrm>
          <a:prstGeom prst="rect">
            <a:avLst/>
          </a:prstGeom>
          <a:solidFill>
            <a:srgbClr val="D5DFDF"/>
          </a:solidFill>
          <a:ln w="9525" cap="flat" cmpd="sng">
            <a:solidFill>
              <a:schemeClr val="accent3"/>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4400">
                <a:solidFill>
                  <a:srgbClr val="FFFFFF"/>
                </a:solidFill>
                <a:latin typeface="Georgia"/>
                <a:ea typeface="Georgia"/>
                <a:cs typeface="Georgia"/>
                <a:sym typeface="Georgia"/>
              </a:rPr>
              <a:t>Myths vs. Reality</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rotWithShape="1">
          <a:blip r:embed="rId3">
            <a:alphaModFix/>
          </a:blip>
          <a:srcRect/>
          <a:stretch/>
        </p:blipFill>
        <p:spPr>
          <a:xfrm>
            <a:off x="457754" y="457814"/>
            <a:ext cx="6127992" cy="5698511"/>
          </a:xfrm>
          <a:prstGeom prst="rect">
            <a:avLst/>
          </a:prstGeom>
          <a:noFill/>
          <a:ln>
            <a:noFill/>
          </a:ln>
        </p:spPr>
      </p:pic>
      <p:sp>
        <p:nvSpPr>
          <p:cNvPr id="214" name="Shape 214"/>
          <p:cNvSpPr txBox="1">
            <a:spLocks noGrp="1"/>
          </p:cNvSpPr>
          <p:nvPr>
            <p:ph type="title"/>
          </p:nvPr>
        </p:nvSpPr>
        <p:spPr>
          <a:xfrm>
            <a:off x="7264995" y="304801"/>
            <a:ext cx="1698117" cy="5851525"/>
          </a:xfrm>
          <a:prstGeom prst="rect">
            <a:avLst/>
          </a:prstGeom>
          <a:noFill/>
          <a:ln>
            <a:noFill/>
          </a:ln>
        </p:spPr>
        <p:txBody>
          <a:bodyPr lIns="91425" tIns="45700" rIns="91425" bIns="45700" anchor="t"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
            </a:r>
            <a:br>
              <a:rPr lang="en-US" sz="3300" b="0" i="0" u="none" strike="noStrike" cap="none">
                <a:solidFill>
                  <a:srgbClr val="7A9798"/>
                </a:solidFill>
                <a:latin typeface="Georgia"/>
                <a:ea typeface="Georgia"/>
                <a:cs typeface="Georgia"/>
                <a:sym typeface="Georgia"/>
              </a:rPr>
            </a:br>
            <a:r>
              <a:rPr lang="en-US" sz="3300" b="0" i="0" u="none" strike="noStrike" cap="none">
                <a:solidFill>
                  <a:srgbClr val="7A9798"/>
                </a:solidFill>
                <a:latin typeface="Georgia"/>
                <a:ea typeface="Georgia"/>
                <a:cs typeface="Georgia"/>
                <a:sym typeface="Georgia"/>
              </a:rPr>
              <a:t/>
            </a:r>
            <a:br>
              <a:rPr lang="en-US" sz="3300" b="0" i="0" u="none" strike="noStrike" cap="none">
                <a:solidFill>
                  <a:srgbClr val="7A9798"/>
                </a:solidFill>
                <a:latin typeface="Georgia"/>
                <a:ea typeface="Georgia"/>
                <a:cs typeface="Georgia"/>
                <a:sym typeface="Georgia"/>
              </a:rPr>
            </a:br>
            <a:r>
              <a:rPr lang="en-US" sz="3300" b="0" i="0" u="none" strike="noStrike" cap="none">
                <a:solidFill>
                  <a:srgbClr val="7A9798"/>
                </a:solidFill>
                <a:latin typeface="Georgia"/>
                <a:ea typeface="Georgia"/>
                <a:cs typeface="Georgia"/>
                <a:sym typeface="Georgia"/>
              </a:rPr>
              <a:t/>
            </a:r>
            <a:br>
              <a:rPr lang="en-US" sz="3300" b="0" i="0" u="none" strike="noStrike" cap="none">
                <a:solidFill>
                  <a:srgbClr val="7A9798"/>
                </a:solidFill>
                <a:latin typeface="Georgia"/>
                <a:ea typeface="Georgia"/>
                <a:cs typeface="Georgia"/>
                <a:sym typeface="Georgia"/>
              </a:rPr>
            </a:br>
            <a:r>
              <a:rPr lang="en-US" sz="3300" b="0" i="0" u="none" strike="noStrike" cap="none">
                <a:solidFill>
                  <a:srgbClr val="7A9798"/>
                </a:solidFill>
                <a:latin typeface="Georgia"/>
                <a:ea typeface="Georgia"/>
                <a:cs typeface="Georgia"/>
                <a:sym typeface="Georgia"/>
              </a:rPr>
              <a:t/>
            </a:r>
            <a:br>
              <a:rPr lang="en-US" sz="3300" b="0" i="0" u="none" strike="noStrike" cap="none">
                <a:solidFill>
                  <a:srgbClr val="7A9798"/>
                </a:solidFill>
                <a:latin typeface="Georgia"/>
                <a:ea typeface="Georgia"/>
                <a:cs typeface="Georgia"/>
                <a:sym typeface="Georgia"/>
              </a:rPr>
            </a:br>
            <a:r>
              <a:rPr lang="en-US" sz="2800" b="0" i="0" u="none" strike="noStrike" cap="none">
                <a:solidFill>
                  <a:srgbClr val="7A9798"/>
                </a:solidFill>
                <a:latin typeface="Georgia"/>
                <a:ea typeface="Georgia"/>
                <a:cs typeface="Georgia"/>
                <a:sym typeface="Georgia"/>
              </a:rPr>
              <a:t>The Facts:</a:t>
            </a:r>
            <a:br>
              <a:rPr lang="en-US" sz="2800" b="0" i="0" u="none" strike="noStrike" cap="none">
                <a:solidFill>
                  <a:srgbClr val="7A9798"/>
                </a:solidFill>
                <a:latin typeface="Georgia"/>
                <a:ea typeface="Georgia"/>
                <a:cs typeface="Georgia"/>
                <a:sym typeface="Georgia"/>
              </a:rPr>
            </a:br>
            <a:r>
              <a:rPr lang="en-US" sz="2800" b="0" i="0" u="none" strike="noStrike" cap="none">
                <a:solidFill>
                  <a:srgbClr val="7A9798"/>
                </a:solidFill>
                <a:latin typeface="Georgia"/>
                <a:ea typeface="Georgia"/>
                <a:cs typeface="Georgia"/>
                <a:sym typeface="Georgia"/>
              </a:rPr>
              <a:t>Teen Parents</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p:spPr>
          <a:xfrm>
            <a:off x="2063597" y="3088921"/>
            <a:ext cx="5244850" cy="2524271"/>
          </a:xfrm>
          <a:prstGeom prst="rect">
            <a:avLst/>
          </a:prstGeom>
          <a:solidFill>
            <a:srgbClr val="FFFFFF"/>
          </a:solidFill>
          <a:ln>
            <a:noFill/>
          </a:ln>
        </p:spPr>
      </p:pic>
      <p:pic>
        <p:nvPicPr>
          <p:cNvPr id="221" name="Shape 221"/>
          <p:cNvPicPr preferRelativeResize="0"/>
          <p:nvPr/>
        </p:nvPicPr>
        <p:blipFill rotWithShape="1">
          <a:blip r:embed="rId3">
            <a:alphaModFix/>
          </a:blip>
          <a:srcRect/>
          <a:stretch/>
        </p:blipFill>
        <p:spPr>
          <a:xfrm>
            <a:off x="177901" y="711481"/>
            <a:ext cx="4246304" cy="2377439"/>
          </a:xfrm>
          <a:prstGeom prst="rect">
            <a:avLst/>
          </a:prstGeom>
          <a:noFill/>
          <a:ln>
            <a:noFill/>
          </a:ln>
        </p:spPr>
      </p:pic>
      <p:pic>
        <p:nvPicPr>
          <p:cNvPr id="222" name="Shape 222"/>
          <p:cNvPicPr preferRelativeResize="0"/>
          <p:nvPr/>
        </p:nvPicPr>
        <p:blipFill rotWithShape="1">
          <a:blip r:embed="rId4">
            <a:alphaModFix/>
          </a:blip>
          <a:srcRect/>
          <a:stretch/>
        </p:blipFill>
        <p:spPr>
          <a:xfrm>
            <a:off x="4590189" y="711481"/>
            <a:ext cx="4246304" cy="2377439"/>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01752" y="228600"/>
            <a:ext cx="8534399" cy="758951"/>
          </a:xfrm>
          <a:prstGeom prst="rect">
            <a:avLst/>
          </a:prstGeom>
          <a:no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US" sz="3300" b="0" i="0" u="none" strike="noStrike" cap="none">
                <a:solidFill>
                  <a:srgbClr val="7A9798"/>
                </a:solidFill>
                <a:latin typeface="Georgia"/>
                <a:ea typeface="Georgia"/>
                <a:cs typeface="Georgia"/>
                <a:sym typeface="Georgia"/>
              </a:rPr>
              <a:t>What about the children who are adopted?</a:t>
            </a:r>
          </a:p>
        </p:txBody>
      </p:sp>
      <p:sp>
        <p:nvSpPr>
          <p:cNvPr id="229" name="Shape 229"/>
          <p:cNvSpPr txBox="1">
            <a:spLocks noGrp="1"/>
          </p:cNvSpPr>
          <p:nvPr>
            <p:ph type="body" idx="1"/>
          </p:nvPr>
        </p:nvSpPr>
        <p:spPr>
          <a:xfrm>
            <a:off x="301752" y="1527048"/>
            <a:ext cx="8503920" cy="4572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None/>
            </a:pPr>
            <a:endParaRPr sz="2000" b="0" i="0" u="none" strike="noStrike" cap="none">
              <a:solidFill>
                <a:srgbClr val="595959"/>
              </a:solidFill>
              <a:latin typeface="Georgia"/>
              <a:ea typeface="Georgia"/>
              <a:cs typeface="Georgia"/>
              <a:sym typeface="Georgia"/>
            </a:endParaRPr>
          </a:p>
          <a:p>
            <a:pPr marL="274320" marR="0" lvl="0" indent="-274320" algn="l" rtl="0">
              <a:spcBef>
                <a:spcPts val="400"/>
              </a:spcBef>
              <a:spcAft>
                <a:spcPts val="0"/>
              </a:spcAft>
              <a:buClr>
                <a:schemeClr val="accent1"/>
              </a:buClr>
              <a:buSzPct val="85000"/>
              <a:buFont typeface="Noto Sans Symbols"/>
              <a:buChar char="●"/>
            </a:pPr>
            <a:r>
              <a:rPr lang="en-US" sz="2000" b="0" i="0" u="none" strike="noStrike" cap="none">
                <a:solidFill>
                  <a:srgbClr val="595959"/>
                </a:solidFill>
                <a:latin typeface="Georgia"/>
                <a:ea typeface="Georgia"/>
                <a:cs typeface="Georgia"/>
                <a:sym typeface="Georgia"/>
              </a:rPr>
              <a:t>Children who are adopted are more likely to:</a:t>
            </a:r>
          </a:p>
          <a:p>
            <a:pPr marL="548640" marR="0" lvl="1" indent="-281940" algn="l" rtl="0">
              <a:spcBef>
                <a:spcPts val="400"/>
              </a:spcBef>
              <a:spcAft>
                <a:spcPts val="0"/>
              </a:spcAft>
              <a:buClr>
                <a:schemeClr val="accent2"/>
              </a:buClr>
              <a:buSzPct val="70000"/>
              <a:buFont typeface="Noto Sans Symbols"/>
              <a:buChar char="○"/>
            </a:pPr>
            <a:r>
              <a:rPr lang="en-US" sz="2000" b="0" i="0" u="none" strike="noStrike" cap="none">
                <a:solidFill>
                  <a:srgbClr val="595959"/>
                </a:solidFill>
                <a:latin typeface="Georgia"/>
                <a:ea typeface="Georgia"/>
                <a:cs typeface="Georgia"/>
                <a:sym typeface="Georgia"/>
              </a:rPr>
              <a:t>Have parents that are married and stay married</a:t>
            </a:r>
          </a:p>
          <a:p>
            <a:pPr marL="548640" marR="0" lvl="1" indent="-281940" algn="l" rtl="0">
              <a:spcBef>
                <a:spcPts val="400"/>
              </a:spcBef>
              <a:spcAft>
                <a:spcPts val="0"/>
              </a:spcAft>
              <a:buClr>
                <a:schemeClr val="accent2"/>
              </a:buClr>
              <a:buSzPct val="70000"/>
              <a:buFont typeface="Noto Sans Symbols"/>
              <a:buChar char="○"/>
            </a:pPr>
            <a:r>
              <a:rPr lang="en-US" sz="2000" b="0" i="0" u="none" strike="noStrike" cap="none">
                <a:solidFill>
                  <a:srgbClr val="595959"/>
                </a:solidFill>
                <a:latin typeface="Georgia"/>
                <a:ea typeface="Georgia"/>
                <a:cs typeface="Georgia"/>
                <a:sym typeface="Georgia"/>
              </a:rPr>
              <a:t>More likely to have parents with college degrees</a:t>
            </a:r>
          </a:p>
          <a:p>
            <a:pPr marL="548640" marR="0" lvl="1" indent="-281940" algn="l" rtl="0">
              <a:spcBef>
                <a:spcPts val="400"/>
              </a:spcBef>
              <a:spcAft>
                <a:spcPts val="0"/>
              </a:spcAft>
              <a:buClr>
                <a:schemeClr val="accent2"/>
              </a:buClr>
              <a:buSzPct val="70000"/>
              <a:buFont typeface="Noto Sans Symbols"/>
              <a:buChar char="○"/>
            </a:pPr>
            <a:r>
              <a:rPr lang="en-US" sz="2000" b="0" i="0" u="none" strike="noStrike" cap="none">
                <a:solidFill>
                  <a:srgbClr val="595959"/>
                </a:solidFill>
                <a:latin typeface="Georgia"/>
                <a:ea typeface="Georgia"/>
                <a:cs typeface="Georgia"/>
                <a:sym typeface="Georgia"/>
              </a:rPr>
              <a:t>Have a greater range of experiences and opportunities (more family stability, better health care, and access to higher education).</a:t>
            </a:r>
          </a:p>
          <a:p>
            <a:pPr marL="548640" marR="0" lvl="1" indent="-281940" algn="l" rtl="0">
              <a:spcBef>
                <a:spcPts val="400"/>
              </a:spcBef>
              <a:spcAft>
                <a:spcPts val="0"/>
              </a:spcAft>
              <a:buClr>
                <a:schemeClr val="accent2"/>
              </a:buClr>
              <a:buSzPct val="70000"/>
              <a:buFont typeface="Noto Sans Symbols"/>
              <a:buChar char="○"/>
            </a:pPr>
            <a:r>
              <a:rPr lang="en-US" sz="2000" b="0" i="0" u="sng" strike="noStrike" cap="none">
                <a:solidFill>
                  <a:srgbClr val="595959"/>
                </a:solidFill>
                <a:latin typeface="Georgia"/>
                <a:ea typeface="Georgia"/>
                <a:cs typeface="Georgia"/>
                <a:sym typeface="Georgia"/>
              </a:rPr>
              <a:t>Less</a:t>
            </a:r>
            <a:r>
              <a:rPr lang="en-US" sz="2000" b="0" i="0" u="none" strike="noStrike" cap="none">
                <a:solidFill>
                  <a:srgbClr val="595959"/>
                </a:solidFill>
                <a:latin typeface="Georgia"/>
                <a:ea typeface="Georgia"/>
                <a:cs typeface="Georgia"/>
                <a:sym typeface="Georgia"/>
              </a:rPr>
              <a:t> likely to take part in high risk behaviors (alcohol use, depression, committing crimes etc.)</a:t>
            </a:r>
          </a:p>
          <a:p>
            <a:pPr marL="274320" marR="0" lvl="0" indent="-274320" algn="l" rtl="0">
              <a:spcBef>
                <a:spcPts val="540"/>
              </a:spcBef>
              <a:buClr>
                <a:schemeClr val="accent1"/>
              </a:buClr>
              <a:buSzPct val="85000"/>
              <a:buFont typeface="Noto Sans Symbols"/>
              <a:buNone/>
            </a:pPr>
            <a:endParaRPr sz="2700" b="0" i="0" u="none" strike="noStrike" cap="none">
              <a:solidFill>
                <a:schemeClr val="dk1"/>
              </a:solidFill>
              <a:latin typeface="Georgia"/>
              <a:ea typeface="Georgia"/>
              <a:cs typeface="Georgia"/>
              <a:sym typeface="Georgia"/>
            </a:endParaRP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Shape 235"/>
          <p:cNvPicPr preferRelativeResize="0"/>
          <p:nvPr/>
        </p:nvPicPr>
        <p:blipFill rotWithShape="1">
          <a:blip r:embed="rId3">
            <a:alphaModFix/>
          </a:blip>
          <a:srcRect/>
          <a:stretch/>
        </p:blipFill>
        <p:spPr>
          <a:xfrm>
            <a:off x="410868" y="219364"/>
            <a:ext cx="2529862" cy="6126480"/>
          </a:xfrm>
          <a:prstGeom prst="rect">
            <a:avLst/>
          </a:prstGeom>
          <a:noFill/>
          <a:ln>
            <a:noFill/>
          </a:ln>
        </p:spPr>
      </p:pic>
      <p:pic>
        <p:nvPicPr>
          <p:cNvPr id="236" name="Shape 236"/>
          <p:cNvPicPr preferRelativeResize="0"/>
          <p:nvPr/>
        </p:nvPicPr>
        <p:blipFill rotWithShape="1">
          <a:blip r:embed="rId4">
            <a:alphaModFix/>
          </a:blip>
          <a:srcRect/>
          <a:stretch/>
        </p:blipFill>
        <p:spPr>
          <a:xfrm>
            <a:off x="3152765" y="219364"/>
            <a:ext cx="2865072" cy="6126480"/>
          </a:xfrm>
          <a:prstGeom prst="rect">
            <a:avLst/>
          </a:prstGeom>
          <a:noFill/>
          <a:ln>
            <a:noFill/>
          </a:ln>
        </p:spPr>
      </p:pic>
      <p:pic>
        <p:nvPicPr>
          <p:cNvPr id="237" name="Shape 237"/>
          <p:cNvPicPr preferRelativeResize="0"/>
          <p:nvPr/>
        </p:nvPicPr>
        <p:blipFill rotWithShape="1">
          <a:blip r:embed="rId5">
            <a:alphaModFix/>
          </a:blip>
          <a:srcRect/>
          <a:stretch/>
        </p:blipFill>
        <p:spPr>
          <a:xfrm>
            <a:off x="6173485" y="219364"/>
            <a:ext cx="2227814" cy="6126480"/>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2823</Words>
  <Application>Microsoft Macintosh PowerPoint</Application>
  <PresentationFormat>On-screen Show (4:3)</PresentationFormat>
  <Paragraphs>299</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 Black</vt:lpstr>
      <vt:lpstr>Civic</vt:lpstr>
      <vt:lpstr>Adoption</vt:lpstr>
      <vt:lpstr>Unplanned Pregnancy… What are your options?</vt:lpstr>
      <vt:lpstr>Adoption Terms</vt:lpstr>
      <vt:lpstr>Why choose adoption?</vt:lpstr>
      <vt:lpstr>Birth Parents:</vt:lpstr>
      <vt:lpstr>    The Facts: Teen Parents</vt:lpstr>
      <vt:lpstr>PowerPoint Presentation</vt:lpstr>
      <vt:lpstr>What about the children who are adopted?</vt:lpstr>
      <vt:lpstr>PowerPoint Presentation</vt:lpstr>
      <vt:lpstr>Types of Adoption</vt:lpstr>
      <vt:lpstr>What most adoptions look like today…</vt:lpstr>
      <vt:lpstr>PowerPoint Presentation</vt:lpstr>
      <vt:lpstr>The Adoption Process for  Adoptive Families </vt:lpstr>
      <vt:lpstr>The Adoption Process for Expectant Parents</vt:lpstr>
      <vt:lpstr>Our Adoption Stories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Adoption</dc:title>
  <cp:lastModifiedBy>Kimberly Rohner</cp:lastModifiedBy>
  <cp:revision>1</cp:revision>
  <dcterms:modified xsi:type="dcterms:W3CDTF">2016-05-03T15:37:57Z</dcterms:modified>
</cp:coreProperties>
</file>